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grandir Grand" panose="020B0604020202020204" charset="0"/>
      <p:regular r:id="rId12"/>
    </p:embeddedFont>
    <p:embeddedFont>
      <p:font typeface="Agrandir Grand Medium" panose="020B0604020202020204" charset="0"/>
      <p:regular r:id="rId13"/>
    </p:embeddedFont>
    <p:embeddedFont>
      <p:font typeface="Canva Sans" panose="020B0604020202020204" charset="0"/>
      <p:regular r:id="rId14"/>
    </p:embeddedFont>
    <p:embeddedFont>
      <p:font typeface="Canva Sans Bold" panose="020B0604020202020204" charset="0"/>
      <p:regular r:id="rId15"/>
    </p:embeddedFont>
    <p:embeddedFont>
      <p:font typeface="Canva Sans Medium" panose="020B0604020202020204" charset="0"/>
      <p:regular r:id="rId16"/>
    </p:embeddedFont>
    <p:embeddedFont>
      <p:font typeface="DM Sans Bold" panose="020B0604020202020204" charset="0"/>
      <p:regular r:id="rId17"/>
    </p:embeddedFont>
    <p:embeddedFont>
      <p:font typeface="Ruda" panose="020B0604020202020204" charset="0"/>
      <p:regular r:id="rId18"/>
    </p:embeddedFont>
    <p:embeddedFont>
      <p:font typeface="Ruda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6884" y="2120130"/>
            <a:ext cx="16492416" cy="1568956"/>
          </a:xfrm>
          <a:prstGeom prst="rect">
            <a:avLst/>
          </a:prstGeom>
        </p:spPr>
        <p:txBody>
          <a:bodyPr lIns="0" tIns="0" rIns="0" bIns="0" rtlCol="0" anchor="t">
            <a:spAutoFit/>
          </a:bodyPr>
          <a:lstStyle/>
          <a:p>
            <a:pPr algn="ctr">
              <a:lnSpc>
                <a:spcPts val="6301"/>
              </a:lnSpc>
              <a:spcBef>
                <a:spcPct val="0"/>
              </a:spcBef>
            </a:pPr>
            <a:r>
              <a:rPr lang="en-US" sz="4501">
                <a:solidFill>
                  <a:srgbClr val="000000"/>
                </a:solidFill>
                <a:latin typeface="Agrandir Grand"/>
                <a:ea typeface="Agrandir Grand"/>
                <a:cs typeface="Agrandir Grand"/>
                <a:sym typeface="Agrandir Grand"/>
              </a:rPr>
              <a:t>WIRELESS MORSE CODE TRANSMISSION WITH PIEZOELECTRIC INPUT</a:t>
            </a:r>
          </a:p>
        </p:txBody>
      </p:sp>
      <p:sp>
        <p:nvSpPr>
          <p:cNvPr id="3" name="AutoShape 3"/>
          <p:cNvSpPr/>
          <p:nvPr/>
        </p:nvSpPr>
        <p:spPr>
          <a:xfrm>
            <a:off x="1028700" y="5679641"/>
            <a:ext cx="6492240" cy="0"/>
          </a:xfrm>
          <a:prstGeom prst="line">
            <a:avLst/>
          </a:prstGeom>
          <a:ln w="9525" cap="flat">
            <a:solidFill>
              <a:srgbClr val="000000"/>
            </a:solidFill>
            <a:prstDash val="solid"/>
            <a:headEnd type="none" w="sm" len="sm"/>
            <a:tailEnd type="none" w="sm" len="sm"/>
          </a:ln>
        </p:spPr>
      </p:sp>
      <p:sp>
        <p:nvSpPr>
          <p:cNvPr id="4" name="AutoShape 4"/>
          <p:cNvSpPr/>
          <p:nvPr/>
        </p:nvSpPr>
        <p:spPr>
          <a:xfrm>
            <a:off x="6595804" y="7250145"/>
            <a:ext cx="10663496" cy="0"/>
          </a:xfrm>
          <a:prstGeom prst="line">
            <a:avLst/>
          </a:prstGeom>
          <a:ln w="9525" cap="flat">
            <a:solidFill>
              <a:srgbClr val="000000"/>
            </a:solidFill>
            <a:prstDash val="solid"/>
            <a:headEnd type="none" w="sm" len="sm"/>
            <a:tailEnd type="none" w="sm" len="sm"/>
          </a:ln>
        </p:spPr>
      </p:sp>
      <p:sp>
        <p:nvSpPr>
          <p:cNvPr id="5" name="Freeform 5"/>
          <p:cNvSpPr/>
          <p:nvPr/>
        </p:nvSpPr>
        <p:spPr>
          <a:xfrm>
            <a:off x="12891654" y="6397182"/>
            <a:ext cx="4367647" cy="460588"/>
          </a:xfrm>
          <a:custGeom>
            <a:avLst/>
            <a:gdLst/>
            <a:ahLst/>
            <a:cxnLst/>
            <a:rect l="l" t="t" r="r" b="b"/>
            <a:pathLst>
              <a:path w="4367646" h="460588">
                <a:moveTo>
                  <a:pt x="0" y="0"/>
                </a:moveTo>
                <a:lnTo>
                  <a:pt x="4367646" y="0"/>
                </a:lnTo>
                <a:lnTo>
                  <a:pt x="4367646" y="460588"/>
                </a:lnTo>
                <a:lnTo>
                  <a:pt x="0" y="460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1028701" y="4880910"/>
            <a:ext cx="4367647" cy="460588"/>
          </a:xfrm>
          <a:custGeom>
            <a:avLst/>
            <a:gdLst/>
            <a:ahLst/>
            <a:cxnLst/>
            <a:rect l="l" t="t" r="r" b="b"/>
            <a:pathLst>
              <a:path w="4367646" h="460588">
                <a:moveTo>
                  <a:pt x="4367646" y="0"/>
                </a:moveTo>
                <a:lnTo>
                  <a:pt x="0" y="0"/>
                </a:lnTo>
                <a:lnTo>
                  <a:pt x="0" y="460589"/>
                </a:lnTo>
                <a:lnTo>
                  <a:pt x="4367646" y="460589"/>
                </a:lnTo>
                <a:lnTo>
                  <a:pt x="436764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028700" y="9068864"/>
            <a:ext cx="244005" cy="189437"/>
          </a:xfrm>
          <a:custGeom>
            <a:avLst/>
            <a:gdLst/>
            <a:ahLst/>
            <a:cxnLst/>
            <a:rect l="l" t="t" r="r" b="b"/>
            <a:pathLst>
              <a:path w="244005" h="189437">
                <a:moveTo>
                  <a:pt x="0" y="0"/>
                </a:moveTo>
                <a:lnTo>
                  <a:pt x="244005" y="0"/>
                </a:lnTo>
                <a:lnTo>
                  <a:pt x="244005" y="189437"/>
                </a:lnTo>
                <a:lnTo>
                  <a:pt x="0" y="1894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7015296" y="9068864"/>
            <a:ext cx="244005" cy="189437"/>
          </a:xfrm>
          <a:custGeom>
            <a:avLst/>
            <a:gdLst/>
            <a:ahLst/>
            <a:cxnLst/>
            <a:rect l="l" t="t" r="r" b="b"/>
            <a:pathLst>
              <a:path w="244005" h="189437">
                <a:moveTo>
                  <a:pt x="244005" y="0"/>
                </a:moveTo>
                <a:lnTo>
                  <a:pt x="0" y="0"/>
                </a:lnTo>
                <a:lnTo>
                  <a:pt x="0" y="189437"/>
                </a:lnTo>
                <a:lnTo>
                  <a:pt x="244005" y="189437"/>
                </a:lnTo>
                <a:lnTo>
                  <a:pt x="24400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a:off x="17015296" y="1028700"/>
            <a:ext cx="244005" cy="189437"/>
          </a:xfrm>
          <a:custGeom>
            <a:avLst/>
            <a:gdLst/>
            <a:ahLst/>
            <a:cxnLst/>
            <a:rect l="l" t="t" r="r" b="b"/>
            <a:pathLst>
              <a:path w="244005" h="189437">
                <a:moveTo>
                  <a:pt x="0" y="0"/>
                </a:moveTo>
                <a:lnTo>
                  <a:pt x="244005" y="0"/>
                </a:lnTo>
                <a:lnTo>
                  <a:pt x="244005" y="189437"/>
                </a:lnTo>
                <a:lnTo>
                  <a:pt x="0" y="1894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10800000" flipH="1">
            <a:off x="1028700" y="1028700"/>
            <a:ext cx="244005" cy="189437"/>
          </a:xfrm>
          <a:custGeom>
            <a:avLst/>
            <a:gdLst/>
            <a:ahLst/>
            <a:cxnLst/>
            <a:rect l="l" t="t" r="r" b="b"/>
            <a:pathLst>
              <a:path w="244005" h="189437">
                <a:moveTo>
                  <a:pt x="244005" y="0"/>
                </a:moveTo>
                <a:lnTo>
                  <a:pt x="0" y="0"/>
                </a:lnTo>
                <a:lnTo>
                  <a:pt x="0" y="189437"/>
                </a:lnTo>
                <a:lnTo>
                  <a:pt x="244005" y="189437"/>
                </a:lnTo>
                <a:lnTo>
                  <a:pt x="24400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028701" y="5817279"/>
            <a:ext cx="2438167" cy="266740"/>
          </a:xfrm>
          <a:prstGeom prst="rect">
            <a:avLst/>
          </a:prstGeom>
        </p:spPr>
        <p:txBody>
          <a:bodyPr lIns="0" tIns="0" rIns="0" bIns="0" rtlCol="0" anchor="t">
            <a:spAutoFit/>
          </a:bodyPr>
          <a:lstStyle/>
          <a:p>
            <a:pPr>
              <a:lnSpc>
                <a:spcPts val="2240"/>
              </a:lnSpc>
              <a:spcBef>
                <a:spcPct val="0"/>
              </a:spcBef>
            </a:pPr>
            <a:r>
              <a:rPr lang="en-US" sz="1600" b="1">
                <a:solidFill>
                  <a:srgbClr val="000000"/>
                </a:solidFill>
                <a:latin typeface="Agrandir Grand Medium"/>
                <a:ea typeface="Agrandir Grand Medium"/>
                <a:cs typeface="Agrandir Grand Medium"/>
                <a:sym typeface="Agrandir Grand Medium"/>
              </a:rPr>
              <a:t>PRESENTATION</a:t>
            </a:r>
          </a:p>
        </p:txBody>
      </p:sp>
      <p:sp>
        <p:nvSpPr>
          <p:cNvPr id="13" name="TextBox 13"/>
          <p:cNvSpPr txBox="1"/>
          <p:nvPr/>
        </p:nvSpPr>
        <p:spPr>
          <a:xfrm>
            <a:off x="5396347" y="768215"/>
            <a:ext cx="7951787" cy="1805302"/>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Microprocessors and Microcontrollers</a:t>
            </a:r>
          </a:p>
          <a:p>
            <a:pPr algn="ctr">
              <a:lnSpc>
                <a:spcPts val="4759"/>
              </a:lnSpc>
            </a:pPr>
            <a:r>
              <a:rPr lang="en-US" sz="3399">
                <a:solidFill>
                  <a:srgbClr val="000000"/>
                </a:solidFill>
                <a:latin typeface="Canva Sans"/>
                <a:ea typeface="Canva Sans"/>
                <a:cs typeface="Canva Sans"/>
                <a:sym typeface="Canva Sans"/>
              </a:rPr>
              <a:t>EC2003</a:t>
            </a:r>
          </a:p>
        </p:txBody>
      </p:sp>
      <p:sp>
        <p:nvSpPr>
          <p:cNvPr id="14" name="TextBox 14"/>
          <p:cNvSpPr txBox="1"/>
          <p:nvPr/>
        </p:nvSpPr>
        <p:spPr>
          <a:xfrm>
            <a:off x="12891655" y="8677911"/>
            <a:ext cx="3316288" cy="1189749"/>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November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4799" y="1440260"/>
            <a:ext cx="16230600" cy="0"/>
          </a:xfrm>
          <a:prstGeom prst="line">
            <a:avLst/>
          </a:prstGeom>
          <a:ln w="9525" cap="flat">
            <a:solidFill>
              <a:srgbClr val="000000"/>
            </a:solidFill>
            <a:prstDash val="solid"/>
            <a:headEnd type="none" w="sm" len="sm"/>
            <a:tailEnd type="none" w="sm" len="sm"/>
          </a:ln>
        </p:spPr>
      </p:sp>
      <p:sp>
        <p:nvSpPr>
          <p:cNvPr id="3" name="Freeform 3"/>
          <p:cNvSpPr/>
          <p:nvPr/>
        </p:nvSpPr>
        <p:spPr>
          <a:xfrm flipH="1">
            <a:off x="8333592" y="953158"/>
            <a:ext cx="3503227" cy="369431"/>
          </a:xfrm>
          <a:custGeom>
            <a:avLst/>
            <a:gdLst/>
            <a:ahLst/>
            <a:cxnLst/>
            <a:rect l="l" t="t" r="r" b="b"/>
            <a:pathLst>
              <a:path w="3503226" h="369431">
                <a:moveTo>
                  <a:pt x="3503226" y="0"/>
                </a:moveTo>
                <a:lnTo>
                  <a:pt x="0" y="0"/>
                </a:lnTo>
                <a:lnTo>
                  <a:pt x="0" y="369431"/>
                </a:lnTo>
                <a:lnTo>
                  <a:pt x="3503226" y="369431"/>
                </a:lnTo>
                <a:lnTo>
                  <a:pt x="350322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1" y="844681"/>
            <a:ext cx="7304892" cy="469167"/>
          </a:xfrm>
          <a:prstGeom prst="rect">
            <a:avLst/>
          </a:prstGeom>
        </p:spPr>
        <p:txBody>
          <a:bodyPr lIns="0" tIns="0" rIns="0" bIns="0" rtlCol="0" anchor="t">
            <a:spAutoFit/>
          </a:bodyPr>
          <a:lstStyle/>
          <a:p>
            <a:pPr>
              <a:lnSpc>
                <a:spcPts val="3461"/>
              </a:lnSpc>
            </a:pPr>
            <a:r>
              <a:rPr lang="en-US" sz="3847">
                <a:solidFill>
                  <a:srgbClr val="000000"/>
                </a:solidFill>
                <a:latin typeface="Agrandir Grand"/>
                <a:ea typeface="Agrandir Grand"/>
                <a:cs typeface="Agrandir Grand"/>
                <a:sym typeface="Agrandir Grand"/>
              </a:rPr>
              <a:t>FUTURE ENHANCEMENT</a:t>
            </a:r>
          </a:p>
        </p:txBody>
      </p:sp>
      <p:sp>
        <p:nvSpPr>
          <p:cNvPr id="5" name="TextBox 5"/>
          <p:cNvSpPr txBox="1"/>
          <p:nvPr/>
        </p:nvSpPr>
        <p:spPr>
          <a:xfrm>
            <a:off x="864799" y="2204744"/>
            <a:ext cx="14797021" cy="6893939"/>
          </a:xfrm>
          <a:prstGeom prst="rect">
            <a:avLst/>
          </a:prstGeom>
        </p:spPr>
        <p:txBody>
          <a:bodyPr lIns="0" tIns="0" rIns="0" bIns="0" rtlCol="0" anchor="t">
            <a:spAutoFit/>
          </a:bodyPr>
          <a:lstStyle/>
          <a:p>
            <a:pPr marL="550504" lvl="1" indent="-275252">
              <a:lnSpc>
                <a:spcPts val="3569"/>
              </a:lnSpc>
              <a:buFont typeface="Arial"/>
              <a:buChar char="•"/>
            </a:pPr>
            <a:r>
              <a:rPr lang="en-US" sz="2549">
                <a:solidFill>
                  <a:srgbClr val="000000"/>
                </a:solidFill>
                <a:latin typeface="Canva Sans"/>
                <a:ea typeface="Canva Sans"/>
                <a:cs typeface="Canva Sans"/>
                <a:sym typeface="Canva Sans"/>
              </a:rPr>
              <a:t> Moving Toward Battery-Free Operation: Designing our circuit such that the energy harvested from the piezo press itself (or charges stored over several presses) powers the short transmission burst, eliminating or reducing the need for an external battery for the 555/HT21e/RF components.</a:t>
            </a:r>
          </a:p>
          <a:p>
            <a:pPr>
              <a:lnSpc>
                <a:spcPts val="3569"/>
              </a:lnSpc>
            </a:pPr>
            <a:endParaRPr lang="en-US" sz="2549">
              <a:solidFill>
                <a:srgbClr val="000000"/>
              </a:solidFill>
              <a:latin typeface="Canva Sans"/>
              <a:ea typeface="Canva Sans"/>
              <a:cs typeface="Canva Sans"/>
              <a:sym typeface="Canva Sans"/>
            </a:endParaRPr>
          </a:p>
          <a:p>
            <a:pPr marL="550504" lvl="1" indent="-275252">
              <a:lnSpc>
                <a:spcPts val="3569"/>
              </a:lnSpc>
              <a:buFont typeface="Arial"/>
              <a:buChar char="•"/>
            </a:pPr>
            <a:r>
              <a:rPr lang="en-US" sz="2549">
                <a:solidFill>
                  <a:srgbClr val="000000"/>
                </a:solidFill>
                <a:latin typeface="Canva Sans"/>
                <a:ea typeface="Canva Sans"/>
                <a:cs typeface="Canva Sans"/>
                <a:sym typeface="Canva Sans"/>
              </a:rPr>
              <a:t>Robust Signal Conditioning:  We’ll consider using a operational amplifier or comparator circuit for rapid and reliable detection of the piezo's initial voltage peak, ensuring a clean trigger pulse for your 555 IC</a:t>
            </a:r>
          </a:p>
          <a:p>
            <a:pPr marL="550504" lvl="1" indent="-275252">
              <a:lnSpc>
                <a:spcPts val="3569"/>
              </a:lnSpc>
              <a:buFont typeface="Arial"/>
              <a:buChar char="•"/>
            </a:pPr>
            <a:r>
              <a:rPr lang="en-US" sz="2549">
                <a:solidFill>
                  <a:srgbClr val="000000"/>
                </a:solidFill>
                <a:latin typeface="Canva Sans"/>
                <a:ea typeface="Canva Sans"/>
                <a:cs typeface="Canva Sans"/>
                <a:sym typeface="Canva Sans"/>
              </a:rPr>
              <a:t>Advanced Modulation &amp; Protocols :using other types of modulation such as frequency shift keying instead of amplitude shift keying.</a:t>
            </a:r>
          </a:p>
          <a:p>
            <a:pPr>
              <a:lnSpc>
                <a:spcPts val="3569"/>
              </a:lnSpc>
            </a:pPr>
            <a:endParaRPr lang="en-US" sz="2549">
              <a:solidFill>
                <a:srgbClr val="000000"/>
              </a:solidFill>
              <a:latin typeface="Canva Sans"/>
              <a:ea typeface="Canva Sans"/>
              <a:cs typeface="Canva Sans"/>
              <a:sym typeface="Canva Sans"/>
            </a:endParaRPr>
          </a:p>
          <a:p>
            <a:pPr>
              <a:lnSpc>
                <a:spcPts val="3569"/>
              </a:lnSpc>
            </a:pPr>
            <a:endParaRPr lang="en-US" sz="2549">
              <a:solidFill>
                <a:srgbClr val="000000"/>
              </a:solidFill>
              <a:latin typeface="Canva Sans"/>
              <a:ea typeface="Canva Sans"/>
              <a:cs typeface="Canva Sans"/>
              <a:sym typeface="Canva Sans"/>
            </a:endParaRPr>
          </a:p>
          <a:p>
            <a:pPr>
              <a:lnSpc>
                <a:spcPts val="3569"/>
              </a:lnSpc>
            </a:pPr>
            <a:endParaRPr lang="en-US" sz="2549">
              <a:solidFill>
                <a:srgbClr val="000000"/>
              </a:solidFill>
              <a:latin typeface="Canva Sans"/>
              <a:ea typeface="Canva Sans"/>
              <a:cs typeface="Canva Sans"/>
              <a:sym typeface="Canva Sans"/>
            </a:endParaRPr>
          </a:p>
          <a:p>
            <a:pPr>
              <a:lnSpc>
                <a:spcPts val="3569"/>
              </a:lnSpc>
            </a:pPr>
            <a:endParaRPr lang="en-US" sz="2549">
              <a:solidFill>
                <a:srgbClr val="000000"/>
              </a:solidFill>
              <a:latin typeface="Canva Sans"/>
              <a:ea typeface="Canva Sans"/>
              <a:cs typeface="Canva Sans"/>
              <a:sym typeface="Canva Sans"/>
            </a:endParaRPr>
          </a:p>
          <a:p>
            <a:pPr>
              <a:lnSpc>
                <a:spcPts val="3569"/>
              </a:lnSpc>
            </a:pPr>
            <a:endParaRPr lang="en-US" sz="2549">
              <a:solidFill>
                <a:srgbClr val="000000"/>
              </a:solidFill>
              <a:latin typeface="Canva Sans"/>
              <a:ea typeface="Canva Sans"/>
              <a:cs typeface="Canva Sans"/>
              <a:sym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36297" y="2633719"/>
            <a:ext cx="3732329" cy="4642828"/>
            <a:chOff x="0" y="0"/>
            <a:chExt cx="983000" cy="1222802"/>
          </a:xfrm>
        </p:grpSpPr>
        <p:sp>
          <p:nvSpPr>
            <p:cNvPr id="3" name="Freeform 3"/>
            <p:cNvSpPr/>
            <p:nvPr/>
          </p:nvSpPr>
          <p:spPr>
            <a:xfrm>
              <a:off x="0" y="0"/>
              <a:ext cx="983000" cy="1222802"/>
            </a:xfrm>
            <a:custGeom>
              <a:avLst/>
              <a:gdLst/>
              <a:ahLst/>
              <a:cxnLst/>
              <a:rect l="l" t="t" r="r" b="b"/>
              <a:pathLst>
                <a:path w="983000" h="1222802">
                  <a:moveTo>
                    <a:pt x="0" y="0"/>
                  </a:moveTo>
                  <a:lnTo>
                    <a:pt x="983000" y="0"/>
                  </a:lnTo>
                  <a:lnTo>
                    <a:pt x="983000" y="1222802"/>
                  </a:lnTo>
                  <a:lnTo>
                    <a:pt x="0" y="1222802"/>
                  </a:lnTo>
                  <a:close/>
                </a:path>
              </a:pathLst>
            </a:custGeom>
            <a:solidFill>
              <a:srgbClr val="E6E6E6"/>
            </a:solidFill>
          </p:spPr>
        </p:sp>
        <p:sp>
          <p:nvSpPr>
            <p:cNvPr id="4" name="TextBox 4"/>
            <p:cNvSpPr txBox="1"/>
            <p:nvPr/>
          </p:nvSpPr>
          <p:spPr>
            <a:xfrm>
              <a:off x="0" y="28575"/>
              <a:ext cx="983000" cy="1194227"/>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282035" y="2495754"/>
            <a:ext cx="3602223" cy="810295"/>
            <a:chOff x="0" y="0"/>
            <a:chExt cx="1098171" cy="247026"/>
          </a:xfrm>
        </p:grpSpPr>
        <p:sp>
          <p:nvSpPr>
            <p:cNvPr id="6" name="Freeform 6"/>
            <p:cNvSpPr/>
            <p:nvPr/>
          </p:nvSpPr>
          <p:spPr>
            <a:xfrm>
              <a:off x="0" y="0"/>
              <a:ext cx="1098171" cy="247026"/>
            </a:xfrm>
            <a:custGeom>
              <a:avLst/>
              <a:gdLst/>
              <a:ahLst/>
              <a:cxnLst/>
              <a:rect l="l" t="t" r="r" b="b"/>
              <a:pathLst>
                <a:path w="1098171" h="247026">
                  <a:moveTo>
                    <a:pt x="0" y="0"/>
                  </a:moveTo>
                  <a:lnTo>
                    <a:pt x="894971" y="0"/>
                  </a:lnTo>
                  <a:lnTo>
                    <a:pt x="1098171" y="123513"/>
                  </a:lnTo>
                  <a:lnTo>
                    <a:pt x="894971" y="247026"/>
                  </a:lnTo>
                  <a:lnTo>
                    <a:pt x="0" y="247026"/>
                  </a:lnTo>
                  <a:lnTo>
                    <a:pt x="203200" y="123513"/>
                  </a:lnTo>
                  <a:lnTo>
                    <a:pt x="0" y="0"/>
                  </a:lnTo>
                  <a:close/>
                </a:path>
              </a:pathLst>
            </a:custGeom>
            <a:solidFill>
              <a:srgbClr val="F47C2A"/>
            </a:solidFill>
          </p:spPr>
        </p:sp>
        <p:sp>
          <p:nvSpPr>
            <p:cNvPr id="7" name="TextBox 7"/>
            <p:cNvSpPr txBox="1"/>
            <p:nvPr/>
          </p:nvSpPr>
          <p:spPr>
            <a:xfrm>
              <a:off x="177800" y="28575"/>
              <a:ext cx="844171" cy="218451"/>
            </a:xfrm>
            <a:prstGeom prst="rect">
              <a:avLst/>
            </a:prstGeom>
          </p:spPr>
          <p:txBody>
            <a:bodyPr lIns="50800" tIns="50800" rIns="50800" bIns="50800" rtlCol="0" anchor="ctr"/>
            <a:lstStyle/>
            <a:p>
              <a:pPr algn="ctr">
                <a:lnSpc>
                  <a:spcPts val="2100"/>
                </a:lnSpc>
              </a:pPr>
              <a:endParaRPr/>
            </a:p>
          </p:txBody>
        </p:sp>
      </p:grpSp>
      <p:sp>
        <p:nvSpPr>
          <p:cNvPr id="8" name="TextBox 8"/>
          <p:cNvSpPr txBox="1"/>
          <p:nvPr/>
        </p:nvSpPr>
        <p:spPr>
          <a:xfrm>
            <a:off x="2174815" y="2662296"/>
            <a:ext cx="2315319" cy="548227"/>
          </a:xfrm>
          <a:prstGeom prst="rect">
            <a:avLst/>
          </a:prstGeom>
        </p:spPr>
        <p:txBody>
          <a:bodyPr lIns="0" tIns="0" rIns="0" bIns="0" rtlCol="0" anchor="t">
            <a:spAutoFit/>
          </a:bodyPr>
          <a:lstStyle/>
          <a:p>
            <a:pPr>
              <a:lnSpc>
                <a:spcPts val="2100"/>
              </a:lnSpc>
            </a:pPr>
            <a:r>
              <a:rPr lang="en-US" sz="2100" b="1">
                <a:solidFill>
                  <a:srgbClr val="000000"/>
                </a:solidFill>
                <a:latin typeface="DM Sans Bold"/>
                <a:ea typeface="DM Sans Bold"/>
                <a:cs typeface="DM Sans Bold"/>
                <a:sym typeface="DM Sans Bold"/>
              </a:rPr>
              <a:t>Phase 1: Research and Planning</a:t>
            </a:r>
          </a:p>
        </p:txBody>
      </p:sp>
      <p:sp>
        <p:nvSpPr>
          <p:cNvPr id="9" name="TextBox 9"/>
          <p:cNvSpPr txBox="1"/>
          <p:nvPr/>
        </p:nvSpPr>
        <p:spPr>
          <a:xfrm>
            <a:off x="1805415" y="3704615"/>
            <a:ext cx="3054119" cy="3666838"/>
          </a:xfrm>
          <a:prstGeom prst="rect">
            <a:avLst/>
          </a:prstGeom>
        </p:spPr>
        <p:txBody>
          <a:bodyPr lIns="0" tIns="0" rIns="0" bIns="0" rtlCol="0" anchor="t">
            <a:spAutoFit/>
          </a:bodyPr>
          <a:lstStyle/>
          <a:p>
            <a:pPr marL="496557" lvl="1" indent="-248278">
              <a:lnSpc>
                <a:spcPts val="3219"/>
              </a:lnSpc>
              <a:buFont typeface="Arial"/>
              <a:buChar char="•"/>
            </a:pPr>
            <a:r>
              <a:rPr lang="en-US" sz="2299">
                <a:solidFill>
                  <a:srgbClr val="000000"/>
                </a:solidFill>
                <a:latin typeface="Canva Sans"/>
                <a:ea typeface="Canva Sans"/>
                <a:cs typeface="Canva Sans"/>
                <a:sym typeface="Canva Sans"/>
              </a:rPr>
              <a:t>Studying RF module, piezoelectric material and their integration</a:t>
            </a:r>
          </a:p>
          <a:p>
            <a:pPr>
              <a:lnSpc>
                <a:spcPts val="3219"/>
              </a:lnSpc>
            </a:pPr>
            <a:endParaRPr lang="en-US" sz="2299">
              <a:solidFill>
                <a:srgbClr val="000000"/>
              </a:solidFill>
              <a:latin typeface="Canva Sans"/>
              <a:ea typeface="Canva Sans"/>
              <a:cs typeface="Canva Sans"/>
              <a:sym typeface="Canva Sans"/>
            </a:endParaRPr>
          </a:p>
          <a:p>
            <a:pPr marL="496557" lvl="1" indent="-248278">
              <a:lnSpc>
                <a:spcPts val="3219"/>
              </a:lnSpc>
              <a:buFont typeface="Arial"/>
              <a:buChar char="•"/>
            </a:pPr>
            <a:r>
              <a:rPr lang="en-US" sz="2299">
                <a:solidFill>
                  <a:srgbClr val="000000"/>
                </a:solidFill>
                <a:latin typeface="Canva Sans"/>
                <a:ea typeface="Canva Sans"/>
                <a:cs typeface="Canva Sans"/>
                <a:sym typeface="Canva Sans"/>
              </a:rPr>
              <a:t>Research paper presentation.</a:t>
            </a:r>
          </a:p>
          <a:p>
            <a:pPr>
              <a:lnSpc>
                <a:spcPts val="3219"/>
              </a:lnSpc>
            </a:pPr>
            <a:endParaRPr lang="en-US" sz="2299">
              <a:solidFill>
                <a:srgbClr val="000000"/>
              </a:solidFill>
              <a:latin typeface="Canva Sans"/>
              <a:ea typeface="Canva Sans"/>
              <a:cs typeface="Canva Sans"/>
              <a:sym typeface="Canva Sans"/>
            </a:endParaRPr>
          </a:p>
        </p:txBody>
      </p:sp>
      <p:grpSp>
        <p:nvGrpSpPr>
          <p:cNvPr id="10" name="Group 10"/>
          <p:cNvGrpSpPr/>
          <p:nvPr/>
        </p:nvGrpSpPr>
        <p:grpSpPr>
          <a:xfrm>
            <a:off x="5667391" y="2633719"/>
            <a:ext cx="3583084" cy="4642828"/>
            <a:chOff x="0" y="0"/>
            <a:chExt cx="943693" cy="1222802"/>
          </a:xfrm>
        </p:grpSpPr>
        <p:sp>
          <p:nvSpPr>
            <p:cNvPr id="11" name="Freeform 11"/>
            <p:cNvSpPr/>
            <p:nvPr/>
          </p:nvSpPr>
          <p:spPr>
            <a:xfrm>
              <a:off x="0" y="0"/>
              <a:ext cx="943693" cy="1222802"/>
            </a:xfrm>
            <a:custGeom>
              <a:avLst/>
              <a:gdLst/>
              <a:ahLst/>
              <a:cxnLst/>
              <a:rect l="l" t="t" r="r" b="b"/>
              <a:pathLst>
                <a:path w="943693" h="1222802">
                  <a:moveTo>
                    <a:pt x="0" y="0"/>
                  </a:moveTo>
                  <a:lnTo>
                    <a:pt x="943693" y="0"/>
                  </a:lnTo>
                  <a:lnTo>
                    <a:pt x="943693" y="1222802"/>
                  </a:lnTo>
                  <a:lnTo>
                    <a:pt x="0" y="1222802"/>
                  </a:lnTo>
                  <a:close/>
                </a:path>
              </a:pathLst>
            </a:custGeom>
            <a:solidFill>
              <a:srgbClr val="E6E6E6"/>
            </a:solidFill>
          </p:spPr>
        </p:sp>
        <p:sp>
          <p:nvSpPr>
            <p:cNvPr id="12" name="TextBox 12"/>
            <p:cNvSpPr txBox="1"/>
            <p:nvPr/>
          </p:nvSpPr>
          <p:spPr>
            <a:xfrm>
              <a:off x="0" y="28575"/>
              <a:ext cx="943693" cy="1194227"/>
            </a:xfrm>
            <a:prstGeom prst="rect">
              <a:avLst/>
            </a:prstGeom>
          </p:spPr>
          <p:txBody>
            <a:bodyPr lIns="50800" tIns="50800" rIns="50800" bIns="50800" rtlCol="0" anchor="ctr"/>
            <a:lstStyle/>
            <a:p>
              <a:pPr algn="ctr">
                <a:lnSpc>
                  <a:spcPts val="2100"/>
                </a:lnSpc>
              </a:pPr>
              <a:endParaRPr/>
            </a:p>
          </p:txBody>
        </p:sp>
      </p:grpSp>
      <p:grpSp>
        <p:nvGrpSpPr>
          <p:cNvPr id="13" name="Group 13"/>
          <p:cNvGrpSpPr/>
          <p:nvPr/>
        </p:nvGrpSpPr>
        <p:grpSpPr>
          <a:xfrm>
            <a:off x="5341499" y="2495754"/>
            <a:ext cx="3602223" cy="810295"/>
            <a:chOff x="0" y="0"/>
            <a:chExt cx="1098171" cy="247026"/>
          </a:xfrm>
        </p:grpSpPr>
        <p:sp>
          <p:nvSpPr>
            <p:cNvPr id="14" name="Freeform 14"/>
            <p:cNvSpPr/>
            <p:nvPr/>
          </p:nvSpPr>
          <p:spPr>
            <a:xfrm>
              <a:off x="0" y="0"/>
              <a:ext cx="1098171" cy="247026"/>
            </a:xfrm>
            <a:custGeom>
              <a:avLst/>
              <a:gdLst/>
              <a:ahLst/>
              <a:cxnLst/>
              <a:rect l="l" t="t" r="r" b="b"/>
              <a:pathLst>
                <a:path w="1098171" h="247026">
                  <a:moveTo>
                    <a:pt x="0" y="0"/>
                  </a:moveTo>
                  <a:lnTo>
                    <a:pt x="894971" y="0"/>
                  </a:lnTo>
                  <a:lnTo>
                    <a:pt x="1098171" y="123513"/>
                  </a:lnTo>
                  <a:lnTo>
                    <a:pt x="894971" y="247026"/>
                  </a:lnTo>
                  <a:lnTo>
                    <a:pt x="0" y="247026"/>
                  </a:lnTo>
                  <a:lnTo>
                    <a:pt x="203200" y="123513"/>
                  </a:lnTo>
                  <a:lnTo>
                    <a:pt x="0" y="0"/>
                  </a:lnTo>
                  <a:close/>
                </a:path>
              </a:pathLst>
            </a:custGeom>
            <a:solidFill>
              <a:srgbClr val="5950C5"/>
            </a:solidFill>
          </p:spPr>
        </p:sp>
        <p:sp>
          <p:nvSpPr>
            <p:cNvPr id="15" name="TextBox 15"/>
            <p:cNvSpPr txBox="1"/>
            <p:nvPr/>
          </p:nvSpPr>
          <p:spPr>
            <a:xfrm>
              <a:off x="177800" y="28575"/>
              <a:ext cx="844171" cy="218451"/>
            </a:xfrm>
            <a:prstGeom prst="rect">
              <a:avLst/>
            </a:prstGeom>
          </p:spPr>
          <p:txBody>
            <a:bodyPr lIns="50800" tIns="50800" rIns="50800" bIns="50800" rtlCol="0" anchor="ctr"/>
            <a:lstStyle/>
            <a:p>
              <a:pPr algn="ctr">
                <a:lnSpc>
                  <a:spcPts val="2100"/>
                </a:lnSpc>
              </a:pPr>
              <a:endParaRPr/>
            </a:p>
          </p:txBody>
        </p:sp>
      </p:grpSp>
      <p:sp>
        <p:nvSpPr>
          <p:cNvPr id="16" name="TextBox 16"/>
          <p:cNvSpPr txBox="1"/>
          <p:nvPr/>
        </p:nvSpPr>
        <p:spPr>
          <a:xfrm>
            <a:off x="6017814" y="2662296"/>
            <a:ext cx="2672687" cy="548227"/>
          </a:xfrm>
          <a:prstGeom prst="rect">
            <a:avLst/>
          </a:prstGeom>
        </p:spPr>
        <p:txBody>
          <a:bodyPr lIns="0" tIns="0" rIns="0" bIns="0" rtlCol="0" anchor="t">
            <a:spAutoFit/>
          </a:bodyPr>
          <a:lstStyle/>
          <a:p>
            <a:pPr>
              <a:lnSpc>
                <a:spcPts val="2100"/>
              </a:lnSpc>
            </a:pPr>
            <a:r>
              <a:rPr lang="en-US" sz="2100" b="1">
                <a:solidFill>
                  <a:srgbClr val="FFFFFF"/>
                </a:solidFill>
                <a:latin typeface="DM Sans Bold"/>
                <a:ea typeface="DM Sans Bold"/>
                <a:cs typeface="DM Sans Bold"/>
                <a:sym typeface="DM Sans Bold"/>
              </a:rPr>
              <a:t>PHASE 2:  Transmitter design</a:t>
            </a:r>
          </a:p>
        </p:txBody>
      </p:sp>
      <p:sp>
        <p:nvSpPr>
          <p:cNvPr id="17" name="TextBox 17"/>
          <p:cNvSpPr txBox="1"/>
          <p:nvPr/>
        </p:nvSpPr>
        <p:spPr>
          <a:xfrm>
            <a:off x="5981170" y="3504589"/>
            <a:ext cx="2745975" cy="4077206"/>
          </a:xfrm>
          <a:prstGeom prst="rect">
            <a:avLst/>
          </a:prstGeom>
        </p:spPr>
        <p:txBody>
          <a:bodyPr lIns="0" tIns="0" rIns="0" bIns="0" rtlCol="0" anchor="t">
            <a:spAutoFit/>
          </a:bodyPr>
          <a:lstStyle/>
          <a:p>
            <a:pPr marL="496557" lvl="1" indent="-248278">
              <a:lnSpc>
                <a:spcPts val="3219"/>
              </a:lnSpc>
              <a:buFont typeface="Arial"/>
              <a:buChar char="•"/>
            </a:pPr>
            <a:r>
              <a:rPr lang="en-US" sz="2299">
                <a:solidFill>
                  <a:srgbClr val="000000"/>
                </a:solidFill>
                <a:latin typeface="Canva Sans"/>
                <a:ea typeface="Canva Sans"/>
                <a:cs typeface="Canva Sans"/>
                <a:sym typeface="Canva Sans"/>
              </a:rPr>
              <a:t>Building Piezo interface circuit.</a:t>
            </a:r>
          </a:p>
          <a:p>
            <a:pPr marL="496557" lvl="1" indent="-248278">
              <a:lnSpc>
                <a:spcPts val="3219"/>
              </a:lnSpc>
              <a:buFont typeface="Arial"/>
              <a:buChar char="•"/>
            </a:pPr>
            <a:r>
              <a:rPr lang="en-US" sz="2299">
                <a:solidFill>
                  <a:srgbClr val="000000"/>
                </a:solidFill>
                <a:latin typeface="Canva Sans"/>
                <a:ea typeface="Canva Sans"/>
                <a:cs typeface="Canva Sans"/>
                <a:sym typeface="Canva Sans"/>
              </a:rPr>
              <a:t>Adding timer circuit and connecting it to RF Module.</a:t>
            </a:r>
          </a:p>
          <a:p>
            <a:pPr marL="496557" lvl="1" indent="-248278">
              <a:lnSpc>
                <a:spcPts val="3219"/>
              </a:lnSpc>
              <a:buFont typeface="Arial"/>
              <a:buChar char="•"/>
            </a:pPr>
            <a:r>
              <a:rPr lang="en-US" sz="2299">
                <a:solidFill>
                  <a:srgbClr val="000000"/>
                </a:solidFill>
                <a:latin typeface="Canva Sans"/>
                <a:ea typeface="Canva Sans"/>
                <a:cs typeface="Canva Sans"/>
                <a:sym typeface="Canva Sans"/>
              </a:rPr>
              <a:t> Integration of piezo with rf.</a:t>
            </a:r>
          </a:p>
          <a:p>
            <a:pPr>
              <a:lnSpc>
                <a:spcPts val="3219"/>
              </a:lnSpc>
            </a:pPr>
            <a:endParaRPr lang="en-US" sz="2299">
              <a:solidFill>
                <a:srgbClr val="000000"/>
              </a:solidFill>
              <a:latin typeface="Canva Sans"/>
              <a:ea typeface="Canva Sans"/>
              <a:cs typeface="Canva Sans"/>
              <a:sym typeface="Canva Sans"/>
            </a:endParaRPr>
          </a:p>
        </p:txBody>
      </p:sp>
      <p:grpSp>
        <p:nvGrpSpPr>
          <p:cNvPr id="18" name="Group 18"/>
          <p:cNvGrpSpPr/>
          <p:nvPr/>
        </p:nvGrpSpPr>
        <p:grpSpPr>
          <a:xfrm>
            <a:off x="9795087" y="2633719"/>
            <a:ext cx="3583084" cy="4642828"/>
            <a:chOff x="0" y="0"/>
            <a:chExt cx="943693" cy="1222802"/>
          </a:xfrm>
        </p:grpSpPr>
        <p:sp>
          <p:nvSpPr>
            <p:cNvPr id="19" name="Freeform 19"/>
            <p:cNvSpPr/>
            <p:nvPr/>
          </p:nvSpPr>
          <p:spPr>
            <a:xfrm>
              <a:off x="0" y="0"/>
              <a:ext cx="943693" cy="1222802"/>
            </a:xfrm>
            <a:custGeom>
              <a:avLst/>
              <a:gdLst/>
              <a:ahLst/>
              <a:cxnLst/>
              <a:rect l="l" t="t" r="r" b="b"/>
              <a:pathLst>
                <a:path w="943693" h="1222802">
                  <a:moveTo>
                    <a:pt x="0" y="0"/>
                  </a:moveTo>
                  <a:lnTo>
                    <a:pt x="943693" y="0"/>
                  </a:lnTo>
                  <a:lnTo>
                    <a:pt x="943693" y="1222802"/>
                  </a:lnTo>
                  <a:lnTo>
                    <a:pt x="0" y="1222802"/>
                  </a:lnTo>
                  <a:close/>
                </a:path>
              </a:pathLst>
            </a:custGeom>
            <a:solidFill>
              <a:srgbClr val="E6E6E6"/>
            </a:solidFill>
          </p:spPr>
        </p:sp>
        <p:sp>
          <p:nvSpPr>
            <p:cNvPr id="20" name="TextBox 20"/>
            <p:cNvSpPr txBox="1"/>
            <p:nvPr/>
          </p:nvSpPr>
          <p:spPr>
            <a:xfrm>
              <a:off x="0" y="28575"/>
              <a:ext cx="943693" cy="1194227"/>
            </a:xfrm>
            <a:prstGeom prst="rect">
              <a:avLst/>
            </a:prstGeom>
          </p:spPr>
          <p:txBody>
            <a:bodyPr lIns="50800" tIns="50800" rIns="50800" bIns="50800" rtlCol="0" anchor="ctr"/>
            <a:lstStyle/>
            <a:p>
              <a:pPr algn="ctr">
                <a:lnSpc>
                  <a:spcPts val="2100"/>
                </a:lnSpc>
              </a:pPr>
              <a:endParaRPr/>
            </a:p>
          </p:txBody>
        </p:sp>
      </p:grpSp>
      <p:grpSp>
        <p:nvGrpSpPr>
          <p:cNvPr id="21" name="Group 21"/>
          <p:cNvGrpSpPr/>
          <p:nvPr/>
        </p:nvGrpSpPr>
        <p:grpSpPr>
          <a:xfrm>
            <a:off x="9540826" y="2495754"/>
            <a:ext cx="3602223" cy="810295"/>
            <a:chOff x="0" y="0"/>
            <a:chExt cx="1098171" cy="247026"/>
          </a:xfrm>
        </p:grpSpPr>
        <p:sp>
          <p:nvSpPr>
            <p:cNvPr id="22" name="Freeform 22"/>
            <p:cNvSpPr/>
            <p:nvPr/>
          </p:nvSpPr>
          <p:spPr>
            <a:xfrm>
              <a:off x="0" y="0"/>
              <a:ext cx="1098171" cy="247026"/>
            </a:xfrm>
            <a:custGeom>
              <a:avLst/>
              <a:gdLst/>
              <a:ahLst/>
              <a:cxnLst/>
              <a:rect l="l" t="t" r="r" b="b"/>
              <a:pathLst>
                <a:path w="1098171" h="247026">
                  <a:moveTo>
                    <a:pt x="0" y="0"/>
                  </a:moveTo>
                  <a:lnTo>
                    <a:pt x="894971" y="0"/>
                  </a:lnTo>
                  <a:lnTo>
                    <a:pt x="1098171" y="123513"/>
                  </a:lnTo>
                  <a:lnTo>
                    <a:pt x="894971" y="247026"/>
                  </a:lnTo>
                  <a:lnTo>
                    <a:pt x="0" y="247026"/>
                  </a:lnTo>
                  <a:lnTo>
                    <a:pt x="203200" y="123513"/>
                  </a:lnTo>
                  <a:lnTo>
                    <a:pt x="0" y="0"/>
                  </a:lnTo>
                  <a:close/>
                </a:path>
              </a:pathLst>
            </a:custGeom>
            <a:solidFill>
              <a:srgbClr val="FFD166"/>
            </a:solidFill>
          </p:spPr>
        </p:sp>
        <p:sp>
          <p:nvSpPr>
            <p:cNvPr id="23" name="TextBox 23"/>
            <p:cNvSpPr txBox="1"/>
            <p:nvPr/>
          </p:nvSpPr>
          <p:spPr>
            <a:xfrm>
              <a:off x="177800" y="28575"/>
              <a:ext cx="844171" cy="218451"/>
            </a:xfrm>
            <a:prstGeom prst="rect">
              <a:avLst/>
            </a:prstGeom>
          </p:spPr>
          <p:txBody>
            <a:bodyPr lIns="50800" tIns="50800" rIns="50800" bIns="50800" rtlCol="0" anchor="ctr"/>
            <a:lstStyle/>
            <a:p>
              <a:pPr algn="ctr">
                <a:lnSpc>
                  <a:spcPts val="2100"/>
                </a:lnSpc>
              </a:pPr>
              <a:endParaRPr/>
            </a:p>
          </p:txBody>
        </p:sp>
      </p:grpSp>
      <p:sp>
        <p:nvSpPr>
          <p:cNvPr id="24" name="TextBox 24"/>
          <p:cNvSpPr txBox="1"/>
          <p:nvPr/>
        </p:nvSpPr>
        <p:spPr>
          <a:xfrm>
            <a:off x="10383949" y="2662296"/>
            <a:ext cx="2116739" cy="548227"/>
          </a:xfrm>
          <a:prstGeom prst="rect">
            <a:avLst/>
          </a:prstGeom>
        </p:spPr>
        <p:txBody>
          <a:bodyPr lIns="0" tIns="0" rIns="0" bIns="0" rtlCol="0" anchor="t">
            <a:spAutoFit/>
          </a:bodyPr>
          <a:lstStyle/>
          <a:p>
            <a:pPr>
              <a:lnSpc>
                <a:spcPts val="2100"/>
              </a:lnSpc>
            </a:pPr>
            <a:r>
              <a:rPr lang="en-US" sz="2100" b="1">
                <a:solidFill>
                  <a:srgbClr val="000000"/>
                </a:solidFill>
                <a:latin typeface="DM Sans Bold"/>
                <a:ea typeface="DM Sans Bold"/>
                <a:cs typeface="DM Sans Bold"/>
                <a:sym typeface="DM Sans Bold"/>
              </a:rPr>
              <a:t>PHASE 3: </a:t>
            </a:r>
          </a:p>
          <a:p>
            <a:pPr>
              <a:lnSpc>
                <a:spcPts val="2100"/>
              </a:lnSpc>
            </a:pPr>
            <a:r>
              <a:rPr lang="en-US" sz="2100" b="1">
                <a:solidFill>
                  <a:srgbClr val="000000"/>
                </a:solidFill>
                <a:latin typeface="DM Sans Bold"/>
                <a:ea typeface="DM Sans Bold"/>
                <a:cs typeface="DM Sans Bold"/>
                <a:sym typeface="DM Sans Bold"/>
              </a:rPr>
              <a:t> Receiver design</a:t>
            </a:r>
          </a:p>
        </p:txBody>
      </p:sp>
      <p:sp>
        <p:nvSpPr>
          <p:cNvPr id="25" name="TextBox 25"/>
          <p:cNvSpPr txBox="1"/>
          <p:nvPr/>
        </p:nvSpPr>
        <p:spPr>
          <a:xfrm>
            <a:off x="10122496" y="3536544"/>
            <a:ext cx="2928264" cy="3256533"/>
          </a:xfrm>
          <a:prstGeom prst="rect">
            <a:avLst/>
          </a:prstGeom>
        </p:spPr>
        <p:txBody>
          <a:bodyPr lIns="0" tIns="0" rIns="0" bIns="0" rtlCol="0" anchor="t">
            <a:spAutoFit/>
          </a:bodyPr>
          <a:lstStyle/>
          <a:p>
            <a:pPr marL="496558" lvl="1" indent="-248279">
              <a:lnSpc>
                <a:spcPts val="3220"/>
              </a:lnSpc>
              <a:buFont typeface="Arial"/>
              <a:buChar char="•"/>
            </a:pPr>
            <a:r>
              <a:rPr lang="en-US" sz="2300">
                <a:solidFill>
                  <a:srgbClr val="000000"/>
                </a:solidFill>
                <a:latin typeface="Canva Sans"/>
                <a:ea typeface="Canva Sans"/>
                <a:cs typeface="Canva Sans"/>
                <a:sym typeface="Canva Sans"/>
              </a:rPr>
              <a:t>Interfacing RF receiver to esp32 and LCD display.</a:t>
            </a:r>
          </a:p>
          <a:p>
            <a:pPr marL="496558" lvl="1" indent="-248279">
              <a:lnSpc>
                <a:spcPts val="3220"/>
              </a:lnSpc>
              <a:buFont typeface="Arial"/>
              <a:buChar char="•"/>
            </a:pPr>
            <a:r>
              <a:rPr lang="en-US" sz="2300">
                <a:solidFill>
                  <a:srgbClr val="000000"/>
                </a:solidFill>
                <a:latin typeface="Canva Sans"/>
                <a:ea typeface="Canva Sans"/>
                <a:cs typeface="Canva Sans"/>
                <a:sym typeface="Canva Sans"/>
              </a:rPr>
              <a:t>Writing code in esp32.</a:t>
            </a:r>
          </a:p>
          <a:p>
            <a:pPr marL="496558" lvl="1" indent="-248279">
              <a:lnSpc>
                <a:spcPts val="3220"/>
              </a:lnSpc>
              <a:buFont typeface="Arial"/>
              <a:buChar char="•"/>
            </a:pPr>
            <a:r>
              <a:rPr lang="en-US" sz="2300">
                <a:solidFill>
                  <a:srgbClr val="000000"/>
                </a:solidFill>
                <a:latin typeface="Canva Sans"/>
                <a:ea typeface="Canva Sans"/>
                <a:cs typeface="Canva Sans"/>
                <a:sym typeface="Canva Sans"/>
              </a:rPr>
              <a:t> Completion of prototype.</a:t>
            </a:r>
          </a:p>
          <a:p>
            <a:pPr>
              <a:lnSpc>
                <a:spcPts val="3220"/>
              </a:lnSpc>
            </a:pPr>
            <a:endParaRPr lang="en-US" sz="2300">
              <a:solidFill>
                <a:srgbClr val="000000"/>
              </a:solidFill>
              <a:latin typeface="Canva Sans"/>
              <a:ea typeface="Canva Sans"/>
              <a:cs typeface="Canva Sans"/>
              <a:sym typeface="Canva Sans"/>
            </a:endParaRPr>
          </a:p>
        </p:txBody>
      </p:sp>
      <p:grpSp>
        <p:nvGrpSpPr>
          <p:cNvPr id="26" name="Group 26"/>
          <p:cNvGrpSpPr/>
          <p:nvPr/>
        </p:nvGrpSpPr>
        <p:grpSpPr>
          <a:xfrm>
            <a:off x="13922783" y="2633719"/>
            <a:ext cx="3667200" cy="4642828"/>
            <a:chOff x="0" y="0"/>
            <a:chExt cx="965847" cy="1222802"/>
          </a:xfrm>
        </p:grpSpPr>
        <p:sp>
          <p:nvSpPr>
            <p:cNvPr id="27" name="Freeform 27"/>
            <p:cNvSpPr/>
            <p:nvPr/>
          </p:nvSpPr>
          <p:spPr>
            <a:xfrm>
              <a:off x="0" y="0"/>
              <a:ext cx="965847" cy="1222802"/>
            </a:xfrm>
            <a:custGeom>
              <a:avLst/>
              <a:gdLst/>
              <a:ahLst/>
              <a:cxnLst/>
              <a:rect l="l" t="t" r="r" b="b"/>
              <a:pathLst>
                <a:path w="965847" h="1222802">
                  <a:moveTo>
                    <a:pt x="0" y="0"/>
                  </a:moveTo>
                  <a:lnTo>
                    <a:pt x="965847" y="0"/>
                  </a:lnTo>
                  <a:lnTo>
                    <a:pt x="965847" y="1222802"/>
                  </a:lnTo>
                  <a:lnTo>
                    <a:pt x="0" y="1222802"/>
                  </a:lnTo>
                  <a:close/>
                </a:path>
              </a:pathLst>
            </a:custGeom>
            <a:solidFill>
              <a:srgbClr val="E6E6E6"/>
            </a:solidFill>
          </p:spPr>
        </p:sp>
        <p:sp>
          <p:nvSpPr>
            <p:cNvPr id="28" name="TextBox 28"/>
            <p:cNvSpPr txBox="1"/>
            <p:nvPr/>
          </p:nvSpPr>
          <p:spPr>
            <a:xfrm>
              <a:off x="0" y="28575"/>
              <a:ext cx="965847" cy="1194227"/>
            </a:xfrm>
            <a:prstGeom prst="rect">
              <a:avLst/>
            </a:prstGeom>
          </p:spPr>
          <p:txBody>
            <a:bodyPr lIns="50800" tIns="50800" rIns="50800" bIns="50800" rtlCol="0" anchor="ctr"/>
            <a:lstStyle/>
            <a:p>
              <a:pPr algn="ctr">
                <a:lnSpc>
                  <a:spcPts val="2100"/>
                </a:lnSpc>
              </a:pPr>
              <a:endParaRPr/>
            </a:p>
          </p:txBody>
        </p:sp>
      </p:grpSp>
      <p:grpSp>
        <p:nvGrpSpPr>
          <p:cNvPr id="29" name="Group 29"/>
          <p:cNvGrpSpPr/>
          <p:nvPr/>
        </p:nvGrpSpPr>
        <p:grpSpPr>
          <a:xfrm>
            <a:off x="13657078" y="2495754"/>
            <a:ext cx="3602223" cy="810295"/>
            <a:chOff x="0" y="0"/>
            <a:chExt cx="1098171" cy="247026"/>
          </a:xfrm>
        </p:grpSpPr>
        <p:sp>
          <p:nvSpPr>
            <p:cNvPr id="30" name="Freeform 30"/>
            <p:cNvSpPr/>
            <p:nvPr/>
          </p:nvSpPr>
          <p:spPr>
            <a:xfrm>
              <a:off x="0" y="0"/>
              <a:ext cx="1098171" cy="247026"/>
            </a:xfrm>
            <a:custGeom>
              <a:avLst/>
              <a:gdLst/>
              <a:ahLst/>
              <a:cxnLst/>
              <a:rect l="l" t="t" r="r" b="b"/>
              <a:pathLst>
                <a:path w="1098171" h="247026">
                  <a:moveTo>
                    <a:pt x="0" y="0"/>
                  </a:moveTo>
                  <a:lnTo>
                    <a:pt x="894971" y="0"/>
                  </a:lnTo>
                  <a:lnTo>
                    <a:pt x="1098171" y="123513"/>
                  </a:lnTo>
                  <a:lnTo>
                    <a:pt x="894971" y="247026"/>
                  </a:lnTo>
                  <a:lnTo>
                    <a:pt x="0" y="247026"/>
                  </a:lnTo>
                  <a:lnTo>
                    <a:pt x="203200" y="123513"/>
                  </a:lnTo>
                  <a:lnTo>
                    <a:pt x="0" y="0"/>
                  </a:lnTo>
                  <a:close/>
                </a:path>
              </a:pathLst>
            </a:custGeom>
            <a:solidFill>
              <a:srgbClr val="F47C2A"/>
            </a:solidFill>
          </p:spPr>
        </p:sp>
        <p:sp>
          <p:nvSpPr>
            <p:cNvPr id="31" name="TextBox 31"/>
            <p:cNvSpPr txBox="1"/>
            <p:nvPr/>
          </p:nvSpPr>
          <p:spPr>
            <a:xfrm>
              <a:off x="177800" y="28575"/>
              <a:ext cx="844171" cy="218451"/>
            </a:xfrm>
            <a:prstGeom prst="rect">
              <a:avLst/>
            </a:prstGeom>
          </p:spPr>
          <p:txBody>
            <a:bodyPr lIns="50800" tIns="50800" rIns="50800" bIns="50800" rtlCol="0" anchor="ctr"/>
            <a:lstStyle/>
            <a:p>
              <a:pPr algn="ctr">
                <a:lnSpc>
                  <a:spcPts val="2100"/>
                </a:lnSpc>
              </a:pPr>
              <a:endParaRPr/>
            </a:p>
          </p:txBody>
        </p:sp>
      </p:grpSp>
      <p:sp>
        <p:nvSpPr>
          <p:cNvPr id="32" name="TextBox 32"/>
          <p:cNvSpPr txBox="1"/>
          <p:nvPr/>
        </p:nvSpPr>
        <p:spPr>
          <a:xfrm>
            <a:off x="14416743" y="2662296"/>
            <a:ext cx="2385616" cy="548227"/>
          </a:xfrm>
          <a:prstGeom prst="rect">
            <a:avLst/>
          </a:prstGeom>
        </p:spPr>
        <p:txBody>
          <a:bodyPr lIns="0" tIns="0" rIns="0" bIns="0" rtlCol="0" anchor="t">
            <a:spAutoFit/>
          </a:bodyPr>
          <a:lstStyle/>
          <a:p>
            <a:pPr>
              <a:lnSpc>
                <a:spcPts val="2100"/>
              </a:lnSpc>
            </a:pPr>
            <a:r>
              <a:rPr lang="en-US" sz="2100" b="1">
                <a:solidFill>
                  <a:srgbClr val="000000"/>
                </a:solidFill>
                <a:latin typeface="DM Sans Bold"/>
                <a:ea typeface="DM Sans Bold"/>
                <a:cs typeface="DM Sans Bold"/>
                <a:sym typeface="DM Sans Bold"/>
              </a:rPr>
              <a:t>PHASE 4:</a:t>
            </a:r>
          </a:p>
          <a:p>
            <a:pPr>
              <a:lnSpc>
                <a:spcPts val="2100"/>
              </a:lnSpc>
            </a:pPr>
            <a:r>
              <a:rPr lang="en-US" sz="2100" b="1">
                <a:solidFill>
                  <a:srgbClr val="000000"/>
                </a:solidFill>
                <a:latin typeface="DM Sans Bold"/>
                <a:ea typeface="DM Sans Bold"/>
                <a:cs typeface="DM Sans Bold"/>
                <a:sym typeface="DM Sans Bold"/>
              </a:rPr>
              <a:t>Demostration</a:t>
            </a:r>
          </a:p>
        </p:txBody>
      </p:sp>
      <p:sp>
        <p:nvSpPr>
          <p:cNvPr id="33" name="TextBox 33"/>
          <p:cNvSpPr txBox="1"/>
          <p:nvPr/>
        </p:nvSpPr>
        <p:spPr>
          <a:xfrm>
            <a:off x="14254471" y="3504590"/>
            <a:ext cx="2769987" cy="2435731"/>
          </a:xfrm>
          <a:prstGeom prst="rect">
            <a:avLst/>
          </a:prstGeom>
        </p:spPr>
        <p:txBody>
          <a:bodyPr lIns="0" tIns="0" rIns="0" bIns="0" rtlCol="0" anchor="t">
            <a:spAutoFit/>
          </a:bodyPr>
          <a:lstStyle/>
          <a:p>
            <a:pPr marL="496554" lvl="1" indent="-248278">
              <a:lnSpc>
                <a:spcPts val="3219"/>
              </a:lnSpc>
              <a:buFont typeface="Arial"/>
              <a:buChar char="•"/>
            </a:pPr>
            <a:r>
              <a:rPr lang="en-US" sz="2299">
                <a:solidFill>
                  <a:srgbClr val="000000"/>
                </a:solidFill>
                <a:latin typeface="Canva Sans"/>
                <a:ea typeface="Canva Sans"/>
                <a:cs typeface="Canva Sans"/>
                <a:sym typeface="Canva Sans"/>
              </a:rPr>
              <a:t>Testing and Optimization.</a:t>
            </a:r>
          </a:p>
          <a:p>
            <a:pPr marL="496554" lvl="1" indent="-248278">
              <a:lnSpc>
                <a:spcPts val="3219"/>
              </a:lnSpc>
              <a:buFont typeface="Arial"/>
              <a:buChar char="•"/>
            </a:pPr>
            <a:r>
              <a:rPr lang="en-US" sz="2299">
                <a:solidFill>
                  <a:srgbClr val="000000"/>
                </a:solidFill>
                <a:latin typeface="Canva Sans"/>
                <a:ea typeface="Canva Sans"/>
                <a:cs typeface="Canva Sans"/>
                <a:sym typeface="Canva Sans"/>
              </a:rPr>
              <a:t>Demonstration and completion of course project.</a:t>
            </a:r>
          </a:p>
        </p:txBody>
      </p:sp>
      <p:sp>
        <p:nvSpPr>
          <p:cNvPr id="34" name="AutoShape 34"/>
          <p:cNvSpPr/>
          <p:nvPr/>
        </p:nvSpPr>
        <p:spPr>
          <a:xfrm flipV="1">
            <a:off x="3193649" y="7880379"/>
            <a:ext cx="12364593" cy="0"/>
          </a:xfrm>
          <a:prstGeom prst="line">
            <a:avLst/>
          </a:prstGeom>
          <a:ln w="38100" cap="flat">
            <a:solidFill>
              <a:srgbClr val="A6A6A6"/>
            </a:solidFill>
            <a:prstDash val="solid"/>
            <a:headEnd type="none" w="sm" len="sm"/>
            <a:tailEnd type="none" w="sm" len="sm"/>
          </a:ln>
        </p:spPr>
      </p:sp>
      <p:grpSp>
        <p:nvGrpSpPr>
          <p:cNvPr id="35" name="Group 35"/>
          <p:cNvGrpSpPr/>
          <p:nvPr/>
        </p:nvGrpSpPr>
        <p:grpSpPr>
          <a:xfrm>
            <a:off x="3083145" y="7740461"/>
            <a:ext cx="279835" cy="279835"/>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7C2A"/>
            </a:solidFill>
          </p:spPr>
        </p:sp>
        <p:sp>
          <p:nvSpPr>
            <p:cNvPr id="37" name="TextBox 37"/>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38" name="Group 38"/>
          <p:cNvGrpSpPr/>
          <p:nvPr/>
        </p:nvGrpSpPr>
        <p:grpSpPr>
          <a:xfrm>
            <a:off x="7214241" y="7740461"/>
            <a:ext cx="279835" cy="27983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50C5"/>
            </a:solidFill>
          </p:spPr>
        </p:sp>
        <p:sp>
          <p:nvSpPr>
            <p:cNvPr id="40" name="TextBox 40"/>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41" name="Group 41"/>
          <p:cNvGrpSpPr/>
          <p:nvPr/>
        </p:nvGrpSpPr>
        <p:grpSpPr>
          <a:xfrm>
            <a:off x="11341937" y="7740461"/>
            <a:ext cx="279835" cy="279835"/>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166"/>
            </a:solidFill>
          </p:spPr>
        </p:sp>
        <p:sp>
          <p:nvSpPr>
            <p:cNvPr id="43" name="TextBox 43"/>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44" name="Group 44"/>
          <p:cNvGrpSpPr/>
          <p:nvPr/>
        </p:nvGrpSpPr>
        <p:grpSpPr>
          <a:xfrm>
            <a:off x="15418325" y="7740461"/>
            <a:ext cx="279835" cy="27983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7C2A"/>
            </a:solidFill>
          </p:spPr>
        </p:sp>
        <p:sp>
          <p:nvSpPr>
            <p:cNvPr id="46" name="TextBox 46"/>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47" name="AutoShape 47"/>
          <p:cNvSpPr/>
          <p:nvPr/>
        </p:nvSpPr>
        <p:spPr>
          <a:xfrm>
            <a:off x="828421" y="1481343"/>
            <a:ext cx="16230600" cy="0"/>
          </a:xfrm>
          <a:prstGeom prst="line">
            <a:avLst/>
          </a:prstGeom>
          <a:ln w="9525" cap="flat">
            <a:solidFill>
              <a:srgbClr val="000000"/>
            </a:solidFill>
            <a:prstDash val="solid"/>
            <a:headEnd type="none" w="sm" len="sm"/>
            <a:tailEnd type="none" w="sm" len="sm"/>
          </a:ln>
        </p:spPr>
      </p:sp>
      <p:sp>
        <p:nvSpPr>
          <p:cNvPr id="48" name="Freeform 48"/>
          <p:cNvSpPr/>
          <p:nvPr/>
        </p:nvSpPr>
        <p:spPr>
          <a:xfrm flipH="1">
            <a:off x="10784404" y="522543"/>
            <a:ext cx="5823219" cy="614085"/>
          </a:xfrm>
          <a:custGeom>
            <a:avLst/>
            <a:gdLst/>
            <a:ahLst/>
            <a:cxnLst/>
            <a:rect l="l" t="t" r="r" b="b"/>
            <a:pathLst>
              <a:path w="5823218" h="614085">
                <a:moveTo>
                  <a:pt x="5823218" y="0"/>
                </a:moveTo>
                <a:lnTo>
                  <a:pt x="0" y="0"/>
                </a:lnTo>
                <a:lnTo>
                  <a:pt x="0" y="614085"/>
                </a:lnTo>
                <a:lnTo>
                  <a:pt x="5823218" y="614085"/>
                </a:lnTo>
                <a:lnTo>
                  <a:pt x="582321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9" name="TextBox 49"/>
          <p:cNvSpPr txBox="1"/>
          <p:nvPr/>
        </p:nvSpPr>
        <p:spPr>
          <a:xfrm>
            <a:off x="848547" y="894962"/>
            <a:ext cx="6505611" cy="469167"/>
          </a:xfrm>
          <a:prstGeom prst="rect">
            <a:avLst/>
          </a:prstGeom>
        </p:spPr>
        <p:txBody>
          <a:bodyPr lIns="0" tIns="0" rIns="0" bIns="0" rtlCol="0" anchor="t">
            <a:spAutoFit/>
          </a:bodyPr>
          <a:lstStyle/>
          <a:p>
            <a:pPr>
              <a:lnSpc>
                <a:spcPts val="3461"/>
              </a:lnSpc>
            </a:pPr>
            <a:r>
              <a:rPr lang="en-US" sz="3847">
                <a:solidFill>
                  <a:srgbClr val="000000"/>
                </a:solidFill>
                <a:latin typeface="Agrandir Grand"/>
                <a:ea typeface="Agrandir Grand"/>
                <a:cs typeface="Agrandir Grand"/>
                <a:sym typeface="Agrandir Grand"/>
              </a:rPr>
              <a:t>ROAD MAP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4799" y="1440260"/>
            <a:ext cx="16230600" cy="0"/>
          </a:xfrm>
          <a:prstGeom prst="line">
            <a:avLst/>
          </a:prstGeom>
          <a:ln w="9525" cap="flat">
            <a:solidFill>
              <a:srgbClr val="000000"/>
            </a:solidFill>
            <a:prstDash val="solid"/>
            <a:headEnd type="none" w="sm" len="sm"/>
            <a:tailEnd type="none" w="sm" len="sm"/>
          </a:ln>
        </p:spPr>
      </p:sp>
      <p:sp>
        <p:nvSpPr>
          <p:cNvPr id="3" name="Freeform 3"/>
          <p:cNvSpPr/>
          <p:nvPr/>
        </p:nvSpPr>
        <p:spPr>
          <a:xfrm flipH="1">
            <a:off x="9785506" y="500814"/>
            <a:ext cx="6521612" cy="687735"/>
          </a:xfrm>
          <a:custGeom>
            <a:avLst/>
            <a:gdLst/>
            <a:ahLst/>
            <a:cxnLst/>
            <a:rect l="l" t="t" r="r" b="b"/>
            <a:pathLst>
              <a:path w="6521612" h="687734">
                <a:moveTo>
                  <a:pt x="6521612" y="0"/>
                </a:moveTo>
                <a:lnTo>
                  <a:pt x="0" y="0"/>
                </a:lnTo>
                <a:lnTo>
                  <a:pt x="0" y="687734"/>
                </a:lnTo>
                <a:lnTo>
                  <a:pt x="6521612" y="687734"/>
                </a:lnTo>
                <a:lnTo>
                  <a:pt x="652161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300408" y="2502543"/>
            <a:ext cx="5494933" cy="5046180"/>
          </a:xfrm>
          <a:custGeom>
            <a:avLst/>
            <a:gdLst/>
            <a:ahLst/>
            <a:cxnLst/>
            <a:rect l="l" t="t" r="r" b="b"/>
            <a:pathLst>
              <a:path w="5494933" h="5046180">
                <a:moveTo>
                  <a:pt x="0" y="0"/>
                </a:moveTo>
                <a:lnTo>
                  <a:pt x="5494932" y="0"/>
                </a:lnTo>
                <a:lnTo>
                  <a:pt x="5494932" y="5046180"/>
                </a:lnTo>
                <a:lnTo>
                  <a:pt x="0" y="5046180"/>
                </a:lnTo>
                <a:lnTo>
                  <a:pt x="0" y="0"/>
                </a:lnTo>
                <a:close/>
              </a:path>
            </a:pathLst>
          </a:custGeom>
          <a:blipFill>
            <a:blip r:embed="rId4"/>
            <a:stretch>
              <a:fillRect/>
            </a:stretch>
          </a:blipFill>
        </p:spPr>
      </p:sp>
      <p:sp>
        <p:nvSpPr>
          <p:cNvPr id="5" name="TextBox 5"/>
          <p:cNvSpPr txBox="1"/>
          <p:nvPr/>
        </p:nvSpPr>
        <p:spPr>
          <a:xfrm>
            <a:off x="1028701" y="844682"/>
            <a:ext cx="6505611" cy="469167"/>
          </a:xfrm>
          <a:prstGeom prst="rect">
            <a:avLst/>
          </a:prstGeom>
        </p:spPr>
        <p:txBody>
          <a:bodyPr lIns="0" tIns="0" rIns="0" bIns="0" rtlCol="0" anchor="t">
            <a:spAutoFit/>
          </a:bodyPr>
          <a:lstStyle/>
          <a:p>
            <a:pPr>
              <a:lnSpc>
                <a:spcPts val="3461"/>
              </a:lnSpc>
            </a:pPr>
            <a:r>
              <a:rPr lang="en-US" sz="3847">
                <a:solidFill>
                  <a:srgbClr val="000000"/>
                </a:solidFill>
                <a:latin typeface="Agrandir Grand"/>
                <a:ea typeface="Agrandir Grand"/>
                <a:cs typeface="Agrandir Grand"/>
                <a:sym typeface="Agrandir Grand"/>
              </a:rPr>
              <a:t>INTRODUCTION</a:t>
            </a:r>
          </a:p>
        </p:txBody>
      </p:sp>
      <p:sp>
        <p:nvSpPr>
          <p:cNvPr id="6" name="TextBox 6"/>
          <p:cNvSpPr txBox="1"/>
          <p:nvPr/>
        </p:nvSpPr>
        <p:spPr>
          <a:xfrm>
            <a:off x="864798" y="2787173"/>
            <a:ext cx="10792575" cy="4468596"/>
          </a:xfrm>
          <a:prstGeom prst="rect">
            <a:avLst/>
          </a:prstGeom>
        </p:spPr>
        <p:txBody>
          <a:bodyPr lIns="0" tIns="0" rIns="0" bIns="0" rtlCol="0" anchor="t">
            <a:spAutoFit/>
          </a:bodyPr>
          <a:lstStyle/>
          <a:p>
            <a:pPr algn="ctr">
              <a:lnSpc>
                <a:spcPts val="3907"/>
              </a:lnSpc>
            </a:pPr>
            <a:r>
              <a:rPr lang="en-US" sz="2791">
                <a:solidFill>
                  <a:srgbClr val="000000"/>
                </a:solidFill>
                <a:latin typeface="Canva Sans"/>
                <a:ea typeface="Canva Sans"/>
                <a:cs typeface="Canva Sans"/>
                <a:sym typeface="Canva Sans"/>
              </a:rPr>
              <a:t>We present a </a:t>
            </a:r>
            <a:r>
              <a:rPr lang="en-US" sz="2791" b="1">
                <a:solidFill>
                  <a:srgbClr val="000000"/>
                </a:solidFill>
                <a:latin typeface="Canva Sans Medium"/>
                <a:ea typeface="Canva Sans Medium"/>
                <a:cs typeface="Canva Sans Medium"/>
                <a:sym typeface="Canva Sans Medium"/>
              </a:rPr>
              <a:t>smart wireless Morse code decoder</a:t>
            </a:r>
            <a:r>
              <a:rPr lang="en-US" sz="2791">
                <a:solidFill>
                  <a:srgbClr val="000000"/>
                </a:solidFill>
                <a:latin typeface="Canva Sans"/>
                <a:ea typeface="Canva Sans"/>
                <a:cs typeface="Canva Sans"/>
                <a:sym typeface="Canva Sans"/>
              </a:rPr>
              <a:t> that bridges traditional communication with cutting-edge technology. Our system enables seamless transmission of Morse code messages using piezoelectric sensors and 433MHz RF technology, with real-time decoding and display on LCD screens. One of our main objective is to purely power the transmitter with battery instead of using any microcontroller and condition the high voltage spike (5-20V) of the piezoelectric disc so that it can pass through the circuit safely.</a:t>
            </a:r>
          </a:p>
        </p:txBody>
      </p:sp>
      <p:sp>
        <p:nvSpPr>
          <p:cNvPr id="7" name="TextBox 7"/>
          <p:cNvSpPr txBox="1"/>
          <p:nvPr/>
        </p:nvSpPr>
        <p:spPr>
          <a:xfrm>
            <a:off x="9139239" y="4078605"/>
            <a:ext cx="9525" cy="269304"/>
          </a:xfrm>
          <a:prstGeom prst="rect">
            <a:avLst/>
          </a:prstGeom>
        </p:spPr>
        <p:txBody>
          <a:bodyPr lIns="0" tIns="0" rIns="0" bIns="0" rtlCol="0" anchor="t">
            <a:spAutoFit/>
          </a:bodyPr>
          <a:lstStyle/>
          <a:p>
            <a:pPr algn="ctr">
              <a:lnSpc>
                <a:spcPts val="2100"/>
              </a:lnSpc>
              <a:spcBef>
                <a:spcPct val="0"/>
              </a:spcBef>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61101" y="5564122"/>
            <a:ext cx="13729116" cy="11354935"/>
            <a:chOff x="0" y="0"/>
            <a:chExt cx="18305488" cy="15139913"/>
          </a:xfrm>
        </p:grpSpPr>
        <p:sp>
          <p:nvSpPr>
            <p:cNvPr id="3" name="Freeform 3"/>
            <p:cNvSpPr/>
            <p:nvPr/>
          </p:nvSpPr>
          <p:spPr>
            <a:xfrm>
              <a:off x="0" y="0"/>
              <a:ext cx="12667625" cy="12667625"/>
            </a:xfrm>
            <a:custGeom>
              <a:avLst/>
              <a:gdLst/>
              <a:ahLst/>
              <a:cxnLst/>
              <a:rect l="l" t="t" r="r" b="b"/>
              <a:pathLst>
                <a:path w="12667625" h="12667625">
                  <a:moveTo>
                    <a:pt x="0" y="0"/>
                  </a:moveTo>
                  <a:lnTo>
                    <a:pt x="12667625" y="0"/>
                  </a:lnTo>
                  <a:lnTo>
                    <a:pt x="12667625" y="12667625"/>
                  </a:lnTo>
                  <a:lnTo>
                    <a:pt x="0" y="126676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405325" y="1239750"/>
              <a:ext cx="13900163" cy="13900163"/>
            </a:xfrm>
            <a:custGeom>
              <a:avLst/>
              <a:gdLst/>
              <a:ahLst/>
              <a:cxnLst/>
              <a:rect l="l" t="t" r="r" b="b"/>
              <a:pathLst>
                <a:path w="13900163" h="13900163">
                  <a:moveTo>
                    <a:pt x="0" y="0"/>
                  </a:moveTo>
                  <a:lnTo>
                    <a:pt x="13900163" y="0"/>
                  </a:lnTo>
                  <a:lnTo>
                    <a:pt x="13900163" y="13900163"/>
                  </a:lnTo>
                  <a:lnTo>
                    <a:pt x="0" y="139001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5" name="AutoShape 5"/>
          <p:cNvSpPr/>
          <p:nvPr/>
        </p:nvSpPr>
        <p:spPr>
          <a:xfrm>
            <a:off x="372270" y="9823867"/>
            <a:ext cx="17071527" cy="0"/>
          </a:xfrm>
          <a:prstGeom prst="line">
            <a:avLst/>
          </a:prstGeom>
          <a:ln w="9525" cap="flat">
            <a:solidFill>
              <a:srgbClr val="000000"/>
            </a:solidFill>
            <a:prstDash val="solid"/>
            <a:headEnd type="none" w="sm" len="sm"/>
            <a:tailEnd type="none" w="sm" len="sm"/>
          </a:ln>
        </p:spPr>
      </p:sp>
      <p:grpSp>
        <p:nvGrpSpPr>
          <p:cNvPr id="6" name="Group 6"/>
          <p:cNvGrpSpPr/>
          <p:nvPr/>
        </p:nvGrpSpPr>
        <p:grpSpPr>
          <a:xfrm>
            <a:off x="8541904" y="-1750319"/>
            <a:ext cx="14163530" cy="10368965"/>
            <a:chOff x="0" y="0"/>
            <a:chExt cx="18884707" cy="13825286"/>
          </a:xfrm>
        </p:grpSpPr>
        <p:sp>
          <p:nvSpPr>
            <p:cNvPr id="7" name="Freeform 7"/>
            <p:cNvSpPr/>
            <p:nvPr/>
          </p:nvSpPr>
          <p:spPr>
            <a:xfrm>
              <a:off x="0" y="0"/>
              <a:ext cx="12016967" cy="12016967"/>
            </a:xfrm>
            <a:custGeom>
              <a:avLst/>
              <a:gdLst/>
              <a:ahLst/>
              <a:cxnLst/>
              <a:rect l="l" t="t" r="r" b="b"/>
              <a:pathLst>
                <a:path w="12016967" h="12016967">
                  <a:moveTo>
                    <a:pt x="0" y="0"/>
                  </a:moveTo>
                  <a:lnTo>
                    <a:pt x="12016967" y="0"/>
                  </a:lnTo>
                  <a:lnTo>
                    <a:pt x="12016967" y="12016967"/>
                  </a:lnTo>
                  <a:lnTo>
                    <a:pt x="0" y="120169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6217082" y="1157661"/>
              <a:ext cx="12667625" cy="12667625"/>
            </a:xfrm>
            <a:custGeom>
              <a:avLst/>
              <a:gdLst/>
              <a:ahLst/>
              <a:cxnLst/>
              <a:rect l="l" t="t" r="r" b="b"/>
              <a:pathLst>
                <a:path w="12667625" h="12667625">
                  <a:moveTo>
                    <a:pt x="0" y="0"/>
                  </a:moveTo>
                  <a:lnTo>
                    <a:pt x="12667625" y="0"/>
                  </a:lnTo>
                  <a:lnTo>
                    <a:pt x="12667625" y="12667625"/>
                  </a:lnTo>
                  <a:lnTo>
                    <a:pt x="0" y="126676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9" name="AutoShape 9"/>
          <p:cNvSpPr/>
          <p:nvPr/>
        </p:nvSpPr>
        <p:spPr>
          <a:xfrm>
            <a:off x="477404" y="2962167"/>
            <a:ext cx="17090577" cy="0"/>
          </a:xfrm>
          <a:prstGeom prst="line">
            <a:avLst/>
          </a:prstGeom>
          <a:ln w="9525" cap="flat">
            <a:solidFill>
              <a:srgbClr val="000000"/>
            </a:solidFill>
            <a:prstDash val="solid"/>
            <a:headEnd type="none" w="sm" len="sm"/>
            <a:tailEnd type="none" w="sm" len="sm"/>
          </a:ln>
        </p:spPr>
      </p:sp>
      <p:sp>
        <p:nvSpPr>
          <p:cNvPr id="10" name="AutoShape 10"/>
          <p:cNvSpPr/>
          <p:nvPr/>
        </p:nvSpPr>
        <p:spPr>
          <a:xfrm>
            <a:off x="409333" y="5247323"/>
            <a:ext cx="17090577" cy="0"/>
          </a:xfrm>
          <a:prstGeom prst="line">
            <a:avLst/>
          </a:prstGeom>
          <a:ln w="9525" cap="flat">
            <a:solidFill>
              <a:srgbClr val="000000"/>
            </a:solidFill>
            <a:prstDash val="solid"/>
            <a:headEnd type="none" w="sm" len="sm"/>
            <a:tailEnd type="none" w="sm" len="sm"/>
          </a:ln>
        </p:spPr>
      </p:sp>
      <p:sp>
        <p:nvSpPr>
          <p:cNvPr id="11" name="AutoShape 11"/>
          <p:cNvSpPr/>
          <p:nvPr/>
        </p:nvSpPr>
        <p:spPr>
          <a:xfrm>
            <a:off x="409333" y="7611637"/>
            <a:ext cx="17090577" cy="0"/>
          </a:xfrm>
          <a:prstGeom prst="line">
            <a:avLst/>
          </a:prstGeom>
          <a:ln w="9525" cap="flat">
            <a:solidFill>
              <a:srgbClr val="000000"/>
            </a:solidFill>
            <a:prstDash val="solid"/>
            <a:headEnd type="none" w="sm" len="sm"/>
            <a:tailEnd type="none" w="sm" len="sm"/>
          </a:ln>
        </p:spPr>
      </p:sp>
      <p:sp>
        <p:nvSpPr>
          <p:cNvPr id="12" name="AutoShape 12"/>
          <p:cNvSpPr/>
          <p:nvPr/>
        </p:nvSpPr>
        <p:spPr>
          <a:xfrm flipV="1">
            <a:off x="353221" y="1236640"/>
            <a:ext cx="16906081" cy="0"/>
          </a:xfrm>
          <a:prstGeom prst="line">
            <a:avLst/>
          </a:prstGeom>
          <a:ln w="9525" cap="flat">
            <a:solidFill>
              <a:srgbClr val="000000"/>
            </a:solidFill>
            <a:prstDash val="solid"/>
            <a:headEnd type="none" w="sm" len="sm"/>
            <a:tailEnd type="none" w="sm" len="sm"/>
          </a:ln>
        </p:spPr>
      </p:sp>
      <p:sp>
        <p:nvSpPr>
          <p:cNvPr id="13" name="Freeform 13"/>
          <p:cNvSpPr/>
          <p:nvPr/>
        </p:nvSpPr>
        <p:spPr>
          <a:xfrm flipH="1">
            <a:off x="10318697" y="389193"/>
            <a:ext cx="4668303" cy="492295"/>
          </a:xfrm>
          <a:custGeom>
            <a:avLst/>
            <a:gdLst/>
            <a:ahLst/>
            <a:cxnLst/>
            <a:rect l="l" t="t" r="r" b="b"/>
            <a:pathLst>
              <a:path w="4668303" h="492294">
                <a:moveTo>
                  <a:pt x="4668304" y="0"/>
                </a:moveTo>
                <a:lnTo>
                  <a:pt x="0" y="0"/>
                </a:lnTo>
                <a:lnTo>
                  <a:pt x="0" y="492294"/>
                </a:lnTo>
                <a:lnTo>
                  <a:pt x="4668304" y="492294"/>
                </a:lnTo>
                <a:lnTo>
                  <a:pt x="466830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463910" y="5364906"/>
            <a:ext cx="4605657" cy="1848519"/>
          </a:xfrm>
          <a:prstGeom prst="rect">
            <a:avLst/>
          </a:prstGeom>
        </p:spPr>
        <p:txBody>
          <a:bodyPr lIns="0" tIns="0" rIns="0" bIns="0" rtlCol="0" anchor="t">
            <a:spAutoFit/>
          </a:bodyPr>
          <a:lstStyle/>
          <a:p>
            <a:pPr>
              <a:lnSpc>
                <a:spcPts val="2859"/>
              </a:lnSpc>
            </a:pPr>
            <a:r>
              <a:rPr lang="en-US" sz="2199" b="1">
                <a:solidFill>
                  <a:srgbClr val="000000"/>
                </a:solidFill>
                <a:latin typeface="Ruda Bold"/>
                <a:ea typeface="Ruda Bold"/>
                <a:cs typeface="Ruda Bold"/>
                <a:sym typeface="Ruda Bold"/>
              </a:rPr>
              <a:t>Development of an Untethered Self-Moving Piezoelectric Actuator With Load-Carriable, Fast, and Precise Movement Driven by Piezoelectric Stack Plates (USPA)</a:t>
            </a:r>
          </a:p>
        </p:txBody>
      </p:sp>
      <p:sp>
        <p:nvSpPr>
          <p:cNvPr id="15" name="TextBox 15"/>
          <p:cNvSpPr txBox="1"/>
          <p:nvPr/>
        </p:nvSpPr>
        <p:spPr>
          <a:xfrm>
            <a:off x="622181" y="2947879"/>
            <a:ext cx="4289115" cy="2220416"/>
          </a:xfrm>
          <a:prstGeom prst="rect">
            <a:avLst/>
          </a:prstGeom>
        </p:spPr>
        <p:txBody>
          <a:bodyPr lIns="0" tIns="0" rIns="0" bIns="0" rtlCol="0" anchor="t">
            <a:spAutoFit/>
          </a:bodyPr>
          <a:lstStyle/>
          <a:p>
            <a:pPr>
              <a:lnSpc>
                <a:spcPts val="2859"/>
              </a:lnSpc>
            </a:pPr>
            <a:r>
              <a:rPr lang="en-US" sz="2199" b="1">
                <a:solidFill>
                  <a:srgbClr val="000000"/>
                </a:solidFill>
                <a:latin typeface="Ruda Bold"/>
                <a:ea typeface="Ruda Bold"/>
                <a:cs typeface="Ruda Bold"/>
                <a:sym typeface="Ruda Bold"/>
              </a:rPr>
              <a:t>Design and Analysis of Energy-Efficient Single-Pulse Piezoelectric Energy Harvester and Power Management IC for Battery-Free Wireless Remote Switch Applications</a:t>
            </a:r>
          </a:p>
        </p:txBody>
      </p:sp>
      <p:sp>
        <p:nvSpPr>
          <p:cNvPr id="16" name="TextBox 16"/>
          <p:cNvSpPr txBox="1"/>
          <p:nvPr/>
        </p:nvSpPr>
        <p:spPr>
          <a:xfrm>
            <a:off x="5812959" y="8140275"/>
            <a:ext cx="2398271" cy="732829"/>
          </a:xfrm>
          <a:prstGeom prst="rect">
            <a:avLst/>
          </a:prstGeom>
        </p:spPr>
        <p:txBody>
          <a:bodyPr lIns="0" tIns="0" rIns="0" bIns="0" rtlCol="0" anchor="t">
            <a:spAutoFit/>
          </a:bodyPr>
          <a:lstStyle/>
          <a:p>
            <a:pPr>
              <a:lnSpc>
                <a:spcPts val="2859"/>
              </a:lnSpc>
            </a:pPr>
            <a:r>
              <a:rPr lang="en-US" sz="2199" b="1">
                <a:solidFill>
                  <a:srgbClr val="000000"/>
                </a:solidFill>
                <a:latin typeface="Ruda Bold"/>
                <a:ea typeface="Ruda Bold"/>
                <a:cs typeface="Ruda Bold"/>
                <a:sym typeface="Ruda Bold"/>
              </a:rPr>
              <a:t>Michael Walker and Kyle B. Reed</a:t>
            </a:r>
          </a:p>
        </p:txBody>
      </p:sp>
      <p:sp>
        <p:nvSpPr>
          <p:cNvPr id="17" name="TextBox 17"/>
          <p:cNvSpPr txBox="1"/>
          <p:nvPr/>
        </p:nvSpPr>
        <p:spPr>
          <a:xfrm>
            <a:off x="353220" y="635340"/>
            <a:ext cx="6505611" cy="469167"/>
          </a:xfrm>
          <a:prstGeom prst="rect">
            <a:avLst/>
          </a:prstGeom>
        </p:spPr>
        <p:txBody>
          <a:bodyPr lIns="0" tIns="0" rIns="0" bIns="0" rtlCol="0" anchor="t">
            <a:spAutoFit/>
          </a:bodyPr>
          <a:lstStyle/>
          <a:p>
            <a:pPr>
              <a:lnSpc>
                <a:spcPts val="3461"/>
              </a:lnSpc>
            </a:pPr>
            <a:r>
              <a:rPr lang="en-US" sz="3847">
                <a:solidFill>
                  <a:srgbClr val="000000"/>
                </a:solidFill>
                <a:latin typeface="Agrandir Grand"/>
                <a:ea typeface="Agrandir Grand"/>
                <a:cs typeface="Agrandir Grand"/>
                <a:sym typeface="Agrandir Grand"/>
              </a:rPr>
              <a:t>RESEARCH PAPER </a:t>
            </a:r>
          </a:p>
        </p:txBody>
      </p:sp>
      <p:sp>
        <p:nvSpPr>
          <p:cNvPr id="18" name="TextBox 18"/>
          <p:cNvSpPr txBox="1"/>
          <p:nvPr/>
        </p:nvSpPr>
        <p:spPr>
          <a:xfrm>
            <a:off x="1893930" y="1667033"/>
            <a:ext cx="1456060" cy="671018"/>
          </a:xfrm>
          <a:prstGeom prst="rect">
            <a:avLst/>
          </a:prstGeom>
        </p:spPr>
        <p:txBody>
          <a:bodyPr lIns="0" tIns="0" rIns="0" bIns="0" rtlCol="0" anchor="t">
            <a:spAutoFit/>
          </a:bodyPr>
          <a:lstStyle/>
          <a:p>
            <a:pPr algn="ctr">
              <a:lnSpc>
                <a:spcPts val="5597"/>
              </a:lnSpc>
            </a:pPr>
            <a:r>
              <a:rPr lang="en-US" sz="3999" b="1">
                <a:solidFill>
                  <a:srgbClr val="000000"/>
                </a:solidFill>
                <a:latin typeface="Canva Sans Bold"/>
                <a:ea typeface="Canva Sans Bold"/>
                <a:cs typeface="Canva Sans Bold"/>
                <a:sym typeface="Canva Sans Bold"/>
              </a:rPr>
              <a:t>Name</a:t>
            </a:r>
          </a:p>
        </p:txBody>
      </p:sp>
      <p:sp>
        <p:nvSpPr>
          <p:cNvPr id="19" name="TextBox 19"/>
          <p:cNvSpPr txBox="1"/>
          <p:nvPr/>
        </p:nvSpPr>
        <p:spPr>
          <a:xfrm>
            <a:off x="5888693" y="1809926"/>
            <a:ext cx="2198216" cy="671018"/>
          </a:xfrm>
          <a:prstGeom prst="rect">
            <a:avLst/>
          </a:prstGeom>
        </p:spPr>
        <p:txBody>
          <a:bodyPr lIns="0" tIns="0" rIns="0" bIns="0" rtlCol="0" anchor="t">
            <a:spAutoFit/>
          </a:bodyPr>
          <a:lstStyle/>
          <a:p>
            <a:pPr algn="ctr">
              <a:lnSpc>
                <a:spcPts val="5599"/>
              </a:lnSpc>
            </a:pPr>
            <a:r>
              <a:rPr lang="en-US" sz="3999" b="1">
                <a:solidFill>
                  <a:srgbClr val="000000"/>
                </a:solidFill>
                <a:latin typeface="Canva Sans Bold"/>
                <a:ea typeface="Canva Sans Bold"/>
                <a:cs typeface="Canva Sans Bold"/>
                <a:sym typeface="Canva Sans Bold"/>
              </a:rPr>
              <a:t>Author </a:t>
            </a:r>
          </a:p>
        </p:txBody>
      </p:sp>
      <p:sp>
        <p:nvSpPr>
          <p:cNvPr id="20" name="TextBox 20"/>
          <p:cNvSpPr txBox="1"/>
          <p:nvPr/>
        </p:nvSpPr>
        <p:spPr>
          <a:xfrm>
            <a:off x="10528493" y="1809926"/>
            <a:ext cx="2138204" cy="1389163"/>
          </a:xfrm>
          <a:prstGeom prst="rect">
            <a:avLst/>
          </a:prstGeom>
        </p:spPr>
        <p:txBody>
          <a:bodyPr lIns="0" tIns="0" rIns="0" bIns="0" rtlCol="0" anchor="t">
            <a:spAutoFit/>
          </a:bodyPr>
          <a:lstStyle/>
          <a:p>
            <a:pPr algn="ctr">
              <a:lnSpc>
                <a:spcPts val="5599"/>
              </a:lnSpc>
            </a:pPr>
            <a:r>
              <a:rPr lang="en-US" sz="3999" b="1">
                <a:solidFill>
                  <a:srgbClr val="000000"/>
                </a:solidFill>
                <a:latin typeface="Canva Sans Bold"/>
                <a:ea typeface="Canva Sans Bold"/>
                <a:cs typeface="Canva Sans Bold"/>
                <a:sym typeface="Canva Sans Bold"/>
              </a:rPr>
              <a:t>Abstract</a:t>
            </a:r>
          </a:p>
        </p:txBody>
      </p:sp>
      <p:sp>
        <p:nvSpPr>
          <p:cNvPr id="21" name="TextBox 21"/>
          <p:cNvSpPr txBox="1"/>
          <p:nvPr/>
        </p:nvSpPr>
        <p:spPr>
          <a:xfrm>
            <a:off x="645509" y="8088258"/>
            <a:ext cx="3952899" cy="856388"/>
          </a:xfrm>
          <a:prstGeom prst="rect">
            <a:avLst/>
          </a:prstGeom>
        </p:spPr>
        <p:txBody>
          <a:bodyPr lIns="0" tIns="0" rIns="0" bIns="0" rtlCol="0" anchor="t">
            <a:spAutoFit/>
          </a:bodyPr>
          <a:lstStyle/>
          <a:p>
            <a:pPr algn="ctr">
              <a:lnSpc>
                <a:spcPts val="2199"/>
              </a:lnSpc>
              <a:spcBef>
                <a:spcPct val="0"/>
              </a:spcBef>
            </a:pPr>
            <a:r>
              <a:rPr lang="en-US" sz="2199" b="1">
                <a:solidFill>
                  <a:srgbClr val="000000"/>
                </a:solidFill>
                <a:latin typeface="DM Sans Bold"/>
                <a:ea typeface="DM Sans Bold"/>
                <a:cs typeface="DM Sans Bold"/>
                <a:sym typeface="DM Sans Bold"/>
              </a:rPr>
              <a:t>Tactile Morse Code Using Locational Stimulus Identification</a:t>
            </a:r>
          </a:p>
        </p:txBody>
      </p:sp>
      <p:sp>
        <p:nvSpPr>
          <p:cNvPr id="22" name="TextBox 22"/>
          <p:cNvSpPr txBox="1"/>
          <p:nvPr/>
        </p:nvSpPr>
        <p:spPr>
          <a:xfrm>
            <a:off x="9077030" y="5338550"/>
            <a:ext cx="5335172" cy="2220416"/>
          </a:xfrm>
          <a:prstGeom prst="rect">
            <a:avLst/>
          </a:prstGeom>
        </p:spPr>
        <p:txBody>
          <a:bodyPr lIns="0" tIns="0" rIns="0" bIns="0" rtlCol="0" anchor="t">
            <a:spAutoFit/>
          </a:bodyPr>
          <a:lstStyle/>
          <a:p>
            <a:pPr>
              <a:lnSpc>
                <a:spcPts val="2859"/>
              </a:lnSpc>
            </a:pPr>
            <a:r>
              <a:rPr lang="en-US" sz="2199">
                <a:solidFill>
                  <a:srgbClr val="000000"/>
                </a:solidFill>
                <a:latin typeface="Ruda"/>
                <a:ea typeface="Ruda"/>
                <a:cs typeface="Ruda"/>
                <a:sym typeface="Ruda"/>
              </a:rPr>
              <a:t>This article introduces an untethered self-moving piezoelectric actuator that achieves high-speed movement, heavy payload capacity, and nanometer-scale precision using piezoelectric stacks and an onboard amplifier circuit.</a:t>
            </a:r>
          </a:p>
        </p:txBody>
      </p:sp>
      <p:sp>
        <p:nvSpPr>
          <p:cNvPr id="23" name="TextBox 23"/>
          <p:cNvSpPr txBox="1"/>
          <p:nvPr/>
        </p:nvSpPr>
        <p:spPr>
          <a:xfrm>
            <a:off x="5301539" y="5603031"/>
            <a:ext cx="3372527" cy="1476623"/>
          </a:xfrm>
          <a:prstGeom prst="rect">
            <a:avLst/>
          </a:prstGeom>
        </p:spPr>
        <p:txBody>
          <a:bodyPr lIns="0" tIns="0" rIns="0" bIns="0" rtlCol="0" anchor="t">
            <a:spAutoFit/>
          </a:bodyPr>
          <a:lstStyle/>
          <a:p>
            <a:pPr>
              <a:lnSpc>
                <a:spcPts val="2859"/>
              </a:lnSpc>
            </a:pPr>
            <a:r>
              <a:rPr lang="en-US" sz="2199" b="1">
                <a:solidFill>
                  <a:srgbClr val="000000"/>
                </a:solidFill>
                <a:latin typeface="Ruda Bold"/>
                <a:ea typeface="Ruda Bold"/>
                <a:cs typeface="Ruda Bold"/>
                <a:sym typeface="Ruda Bold"/>
              </a:rPr>
              <a:t>Zhaochun Ding , Mingyang Cui , Jiang Wu , Wentao Wei , Xuewen Rong , IEEE, and Yibin Li</a:t>
            </a:r>
          </a:p>
        </p:txBody>
      </p:sp>
      <p:sp>
        <p:nvSpPr>
          <p:cNvPr id="24" name="TextBox 24"/>
          <p:cNvSpPr txBox="1"/>
          <p:nvPr/>
        </p:nvSpPr>
        <p:spPr>
          <a:xfrm>
            <a:off x="9041256" y="7807796"/>
            <a:ext cx="5692035" cy="1848519"/>
          </a:xfrm>
          <a:prstGeom prst="rect">
            <a:avLst/>
          </a:prstGeom>
        </p:spPr>
        <p:txBody>
          <a:bodyPr lIns="0" tIns="0" rIns="0" bIns="0" rtlCol="0" anchor="t">
            <a:spAutoFit/>
          </a:bodyPr>
          <a:lstStyle/>
          <a:p>
            <a:pPr>
              <a:lnSpc>
                <a:spcPts val="2859"/>
              </a:lnSpc>
            </a:pPr>
            <a:r>
              <a:rPr lang="en-US" sz="2199">
                <a:solidFill>
                  <a:srgbClr val="000000"/>
                </a:solidFill>
                <a:latin typeface="Ruda"/>
                <a:ea typeface="Ruda"/>
                <a:cs typeface="Ruda"/>
                <a:sym typeface="Ruda"/>
              </a:rPr>
              <a:t>This research developed haptic interfaces that reduce Morse code reception errors by 43.4% using bimanual location-based discrimination instead of traditional timing methods.</a:t>
            </a:r>
          </a:p>
        </p:txBody>
      </p:sp>
      <p:sp>
        <p:nvSpPr>
          <p:cNvPr id="25" name="TextBox 25"/>
          <p:cNvSpPr txBox="1"/>
          <p:nvPr/>
        </p:nvSpPr>
        <p:spPr>
          <a:xfrm>
            <a:off x="5102109" y="3490806"/>
            <a:ext cx="3771384" cy="1104726"/>
          </a:xfrm>
          <a:prstGeom prst="rect">
            <a:avLst/>
          </a:prstGeom>
        </p:spPr>
        <p:txBody>
          <a:bodyPr lIns="0" tIns="0" rIns="0" bIns="0" rtlCol="0" anchor="t">
            <a:spAutoFit/>
          </a:bodyPr>
          <a:lstStyle/>
          <a:p>
            <a:pPr>
              <a:lnSpc>
                <a:spcPts val="2859"/>
              </a:lnSpc>
            </a:pPr>
            <a:r>
              <a:rPr lang="en-US" sz="2199" b="1">
                <a:solidFill>
                  <a:srgbClr val="000000"/>
                </a:solidFill>
                <a:latin typeface="Ruda Bold"/>
                <a:ea typeface="Ruda Bold"/>
                <a:cs typeface="Ruda Bold"/>
                <a:sym typeface="Ruda Bold"/>
              </a:rPr>
              <a:t>Minbok Lee,  Joonseok Yang, Myeong-Jae Park, Sung-Youb Jung, E, and Jaeha Kim,</a:t>
            </a:r>
          </a:p>
        </p:txBody>
      </p:sp>
      <p:sp>
        <p:nvSpPr>
          <p:cNvPr id="26" name="AutoShape 26"/>
          <p:cNvSpPr/>
          <p:nvPr/>
        </p:nvSpPr>
        <p:spPr>
          <a:xfrm>
            <a:off x="5069567" y="1202964"/>
            <a:ext cx="0" cy="17090577"/>
          </a:xfrm>
          <a:prstGeom prst="line">
            <a:avLst/>
          </a:prstGeom>
          <a:ln w="9525" cap="flat">
            <a:solidFill>
              <a:srgbClr val="000000"/>
            </a:solidFill>
            <a:prstDash val="solid"/>
            <a:headEnd type="none" w="sm" len="sm"/>
            <a:tailEnd type="none" w="sm" len="sm"/>
          </a:ln>
        </p:spPr>
      </p:sp>
      <p:sp>
        <p:nvSpPr>
          <p:cNvPr id="27" name="AutoShape 27"/>
          <p:cNvSpPr/>
          <p:nvPr/>
        </p:nvSpPr>
        <p:spPr>
          <a:xfrm>
            <a:off x="8954620" y="1202964"/>
            <a:ext cx="0" cy="17090577"/>
          </a:xfrm>
          <a:prstGeom prst="line">
            <a:avLst/>
          </a:prstGeom>
          <a:ln w="9525" cap="flat">
            <a:solidFill>
              <a:srgbClr val="000000"/>
            </a:solidFill>
            <a:prstDash val="solid"/>
            <a:headEnd type="none" w="sm" len="sm"/>
            <a:tailEnd type="none" w="sm" len="sm"/>
          </a:ln>
        </p:spPr>
      </p:sp>
      <p:sp>
        <p:nvSpPr>
          <p:cNvPr id="28" name="AutoShape 28"/>
          <p:cNvSpPr/>
          <p:nvPr/>
        </p:nvSpPr>
        <p:spPr>
          <a:xfrm>
            <a:off x="14819927" y="1236641"/>
            <a:ext cx="0" cy="17090577"/>
          </a:xfrm>
          <a:prstGeom prst="line">
            <a:avLst/>
          </a:prstGeom>
          <a:ln w="9525" cap="flat">
            <a:solidFill>
              <a:srgbClr val="000000"/>
            </a:solidFill>
            <a:prstDash val="solid"/>
            <a:headEnd type="none" w="sm" len="sm"/>
            <a:tailEnd type="none" w="sm" len="sm"/>
          </a:ln>
        </p:spPr>
      </p:sp>
      <p:sp>
        <p:nvSpPr>
          <p:cNvPr id="29" name="TextBox 29"/>
          <p:cNvSpPr txBox="1"/>
          <p:nvPr/>
        </p:nvSpPr>
        <p:spPr>
          <a:xfrm>
            <a:off x="9051926" y="3016196"/>
            <a:ext cx="5670695" cy="2220416"/>
          </a:xfrm>
          <a:prstGeom prst="rect">
            <a:avLst/>
          </a:prstGeom>
        </p:spPr>
        <p:txBody>
          <a:bodyPr lIns="0" tIns="0" rIns="0" bIns="0" rtlCol="0" anchor="t">
            <a:spAutoFit/>
          </a:bodyPr>
          <a:lstStyle/>
          <a:p>
            <a:pPr>
              <a:lnSpc>
                <a:spcPts val="2859"/>
              </a:lnSpc>
            </a:pPr>
            <a:r>
              <a:rPr lang="en-US" sz="2199">
                <a:solidFill>
                  <a:srgbClr val="000000"/>
                </a:solidFill>
                <a:latin typeface="Ruda"/>
                <a:ea typeface="Ruda"/>
                <a:cs typeface="Ruda"/>
                <a:sym typeface="Ruda"/>
              </a:rPr>
              <a:t>This paper presents a battery-free wireless switch using piezoelectric energy harvesting that generates 246 µJ from a single button press, enabling wireless message transmission over 10-meter distance</a:t>
            </a:r>
          </a:p>
        </p:txBody>
      </p:sp>
      <p:sp>
        <p:nvSpPr>
          <p:cNvPr id="30" name="TextBox 30"/>
          <p:cNvSpPr txBox="1"/>
          <p:nvPr/>
        </p:nvSpPr>
        <p:spPr>
          <a:xfrm>
            <a:off x="15189803" y="1809926"/>
            <a:ext cx="1732597" cy="1389163"/>
          </a:xfrm>
          <a:prstGeom prst="rect">
            <a:avLst/>
          </a:prstGeom>
        </p:spPr>
        <p:txBody>
          <a:bodyPr lIns="0" tIns="0" rIns="0" bIns="0" rtlCol="0" anchor="t">
            <a:spAutoFit/>
          </a:bodyPr>
          <a:lstStyle/>
          <a:p>
            <a:pPr algn="ctr">
              <a:lnSpc>
                <a:spcPts val="5599"/>
              </a:lnSpc>
            </a:pPr>
            <a:r>
              <a:rPr lang="en-US" sz="3999" b="1">
                <a:solidFill>
                  <a:srgbClr val="000000"/>
                </a:solidFill>
                <a:latin typeface="Canva Sans Bold"/>
                <a:ea typeface="Canva Sans Bold"/>
                <a:cs typeface="Canva Sans Bold"/>
                <a:sym typeface="Canva Sans Bold"/>
              </a:rPr>
              <a:t>Source</a:t>
            </a:r>
          </a:p>
        </p:txBody>
      </p:sp>
      <p:sp>
        <p:nvSpPr>
          <p:cNvPr id="31" name="TextBox 31"/>
          <p:cNvSpPr txBox="1"/>
          <p:nvPr/>
        </p:nvSpPr>
        <p:spPr>
          <a:xfrm>
            <a:off x="15808150" y="3715278"/>
            <a:ext cx="910749" cy="1189749"/>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IEEE</a:t>
            </a:r>
          </a:p>
        </p:txBody>
      </p:sp>
      <p:sp>
        <p:nvSpPr>
          <p:cNvPr id="32" name="TextBox 32"/>
          <p:cNvSpPr txBox="1"/>
          <p:nvPr/>
        </p:nvSpPr>
        <p:spPr>
          <a:xfrm>
            <a:off x="15808150" y="6128386"/>
            <a:ext cx="910749" cy="1189749"/>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IEEE</a:t>
            </a:r>
          </a:p>
        </p:txBody>
      </p:sp>
      <p:sp>
        <p:nvSpPr>
          <p:cNvPr id="33" name="TextBox 33"/>
          <p:cNvSpPr txBox="1"/>
          <p:nvPr/>
        </p:nvSpPr>
        <p:spPr>
          <a:xfrm>
            <a:off x="15808150" y="8295114"/>
            <a:ext cx="910749" cy="1189749"/>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IEEE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4799" y="1440260"/>
            <a:ext cx="16230600" cy="0"/>
          </a:xfrm>
          <a:prstGeom prst="line">
            <a:avLst/>
          </a:prstGeom>
          <a:ln w="9525" cap="flat">
            <a:solidFill>
              <a:srgbClr val="000000"/>
            </a:solidFill>
            <a:prstDash val="solid"/>
            <a:headEnd type="none" w="sm" len="sm"/>
            <a:tailEnd type="none" w="sm" len="sm"/>
          </a:ln>
        </p:spPr>
      </p:sp>
      <p:sp>
        <p:nvSpPr>
          <p:cNvPr id="3" name="Freeform 3"/>
          <p:cNvSpPr/>
          <p:nvPr/>
        </p:nvSpPr>
        <p:spPr>
          <a:xfrm flipH="1">
            <a:off x="10076464" y="741221"/>
            <a:ext cx="3761347" cy="396651"/>
          </a:xfrm>
          <a:custGeom>
            <a:avLst/>
            <a:gdLst/>
            <a:ahLst/>
            <a:cxnLst/>
            <a:rect l="l" t="t" r="r" b="b"/>
            <a:pathLst>
              <a:path w="3761347" h="396651">
                <a:moveTo>
                  <a:pt x="3761347" y="0"/>
                </a:moveTo>
                <a:lnTo>
                  <a:pt x="0" y="0"/>
                </a:lnTo>
                <a:lnTo>
                  <a:pt x="0" y="396651"/>
                </a:lnTo>
                <a:lnTo>
                  <a:pt x="3761347" y="396651"/>
                </a:lnTo>
                <a:lnTo>
                  <a:pt x="376134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097462" y="1740297"/>
            <a:ext cx="6161839" cy="8188491"/>
          </a:xfrm>
          <a:custGeom>
            <a:avLst/>
            <a:gdLst/>
            <a:ahLst/>
            <a:cxnLst/>
            <a:rect l="l" t="t" r="r" b="b"/>
            <a:pathLst>
              <a:path w="6161839" h="8188490">
                <a:moveTo>
                  <a:pt x="0" y="0"/>
                </a:moveTo>
                <a:lnTo>
                  <a:pt x="6161839" y="0"/>
                </a:lnTo>
                <a:lnTo>
                  <a:pt x="6161839" y="8188490"/>
                </a:lnTo>
                <a:lnTo>
                  <a:pt x="0" y="8188490"/>
                </a:lnTo>
                <a:lnTo>
                  <a:pt x="0" y="0"/>
                </a:lnTo>
                <a:close/>
              </a:path>
            </a:pathLst>
          </a:custGeom>
          <a:blipFill>
            <a:blip r:embed="rId4"/>
            <a:stretch>
              <a:fillRect/>
            </a:stretch>
          </a:blipFill>
        </p:spPr>
      </p:sp>
      <p:sp>
        <p:nvSpPr>
          <p:cNvPr id="5" name="TextBox 5"/>
          <p:cNvSpPr txBox="1"/>
          <p:nvPr/>
        </p:nvSpPr>
        <p:spPr>
          <a:xfrm>
            <a:off x="1028701" y="844681"/>
            <a:ext cx="6505611" cy="469167"/>
          </a:xfrm>
          <a:prstGeom prst="rect">
            <a:avLst/>
          </a:prstGeom>
        </p:spPr>
        <p:txBody>
          <a:bodyPr lIns="0" tIns="0" rIns="0" bIns="0" rtlCol="0" anchor="t">
            <a:spAutoFit/>
          </a:bodyPr>
          <a:lstStyle/>
          <a:p>
            <a:pPr>
              <a:lnSpc>
                <a:spcPts val="3461"/>
              </a:lnSpc>
            </a:pPr>
            <a:r>
              <a:rPr lang="en-US" sz="3847">
                <a:solidFill>
                  <a:srgbClr val="000000"/>
                </a:solidFill>
                <a:latin typeface="Agrandir Grand"/>
                <a:ea typeface="Agrandir Grand"/>
                <a:cs typeface="Agrandir Grand"/>
                <a:sym typeface="Agrandir Grand"/>
              </a:rPr>
              <a:t>CURRENT SCENARIO</a:t>
            </a:r>
          </a:p>
        </p:txBody>
      </p:sp>
      <p:sp>
        <p:nvSpPr>
          <p:cNvPr id="6" name="TextBox 6"/>
          <p:cNvSpPr txBox="1"/>
          <p:nvPr/>
        </p:nvSpPr>
        <p:spPr>
          <a:xfrm>
            <a:off x="864797" y="1425972"/>
            <a:ext cx="9211667" cy="8453468"/>
          </a:xfrm>
          <a:prstGeom prst="rect">
            <a:avLst/>
          </a:prstGeom>
        </p:spPr>
        <p:txBody>
          <a:bodyPr lIns="0" tIns="0" rIns="0" bIns="0" rtlCol="0" anchor="t">
            <a:spAutoFit/>
          </a:bodyPr>
          <a:lstStyle/>
          <a:p>
            <a:pPr>
              <a:lnSpc>
                <a:spcPts val="2991"/>
              </a:lnSpc>
              <a:spcBef>
                <a:spcPct val="0"/>
              </a:spcBef>
            </a:pPr>
            <a:endParaRPr/>
          </a:p>
          <a:p>
            <a:pPr marL="496558" lvl="1" indent="-248279">
              <a:lnSpc>
                <a:spcPts val="2991"/>
              </a:lnSpc>
              <a:spcBef>
                <a:spcPct val="0"/>
              </a:spcBef>
              <a:buFont typeface="Arial"/>
              <a:buChar char="•"/>
            </a:pPr>
            <a:r>
              <a:rPr lang="en-US" sz="2300">
                <a:solidFill>
                  <a:srgbClr val="000000"/>
                </a:solidFill>
                <a:latin typeface="Ruda"/>
                <a:ea typeface="Ruda"/>
                <a:cs typeface="Ruda"/>
                <a:sym typeface="Ruda"/>
              </a:rPr>
              <a:t> In this project, 2 piezo-discs are used to take input: one for dots, one for dashes.</a:t>
            </a:r>
          </a:p>
          <a:p>
            <a:pPr>
              <a:lnSpc>
                <a:spcPts val="2991"/>
              </a:lnSpc>
              <a:spcBef>
                <a:spcPct val="0"/>
              </a:spcBef>
            </a:pPr>
            <a:endParaRPr lang="en-US" sz="2300">
              <a:solidFill>
                <a:srgbClr val="000000"/>
              </a:solidFill>
              <a:latin typeface="Ruda"/>
              <a:ea typeface="Ruda"/>
              <a:cs typeface="Ruda"/>
              <a:sym typeface="Ruda"/>
            </a:endParaRPr>
          </a:p>
          <a:p>
            <a:pPr marL="496558" lvl="1" indent="-248279">
              <a:lnSpc>
                <a:spcPts val="2991"/>
              </a:lnSpc>
              <a:spcBef>
                <a:spcPct val="0"/>
              </a:spcBef>
              <a:buFont typeface="Arial"/>
              <a:buChar char="•"/>
            </a:pPr>
            <a:r>
              <a:rPr lang="en-US" sz="2300">
                <a:solidFill>
                  <a:srgbClr val="000000"/>
                </a:solidFill>
                <a:latin typeface="Ruda"/>
                <a:ea typeface="Ruda"/>
                <a:cs typeface="Ruda"/>
                <a:sym typeface="Ruda"/>
              </a:rPr>
              <a:t>Input is connected to a monostable 555 timer circuit to get clean digital pulses, which are sent to the HT12E encoder.</a:t>
            </a:r>
          </a:p>
          <a:p>
            <a:pPr>
              <a:lnSpc>
                <a:spcPts val="2991"/>
              </a:lnSpc>
              <a:spcBef>
                <a:spcPct val="0"/>
              </a:spcBef>
            </a:pPr>
            <a:endParaRPr lang="en-US" sz="2300">
              <a:solidFill>
                <a:srgbClr val="000000"/>
              </a:solidFill>
              <a:latin typeface="Ruda"/>
              <a:ea typeface="Ruda"/>
              <a:cs typeface="Ruda"/>
              <a:sym typeface="Ruda"/>
            </a:endParaRPr>
          </a:p>
          <a:p>
            <a:pPr marL="496558" lvl="1" indent="-248279">
              <a:lnSpc>
                <a:spcPts val="2991"/>
              </a:lnSpc>
              <a:spcBef>
                <a:spcPct val="0"/>
              </a:spcBef>
              <a:buFont typeface="Arial"/>
              <a:buChar char="•"/>
            </a:pPr>
            <a:r>
              <a:rPr lang="en-US" sz="2300">
                <a:solidFill>
                  <a:srgbClr val="000000"/>
                </a:solidFill>
                <a:latin typeface="Ruda"/>
                <a:ea typeface="Ruda"/>
                <a:cs typeface="Ruda"/>
                <a:sym typeface="Ruda"/>
              </a:rPr>
              <a:t>A 9V battery is used to power the transmitter circuit.</a:t>
            </a:r>
          </a:p>
          <a:p>
            <a:pPr>
              <a:lnSpc>
                <a:spcPts val="2991"/>
              </a:lnSpc>
              <a:spcBef>
                <a:spcPct val="0"/>
              </a:spcBef>
            </a:pPr>
            <a:endParaRPr lang="en-US" sz="2300">
              <a:solidFill>
                <a:srgbClr val="000000"/>
              </a:solidFill>
              <a:latin typeface="Ruda"/>
              <a:ea typeface="Ruda"/>
              <a:cs typeface="Ruda"/>
              <a:sym typeface="Ruda"/>
            </a:endParaRPr>
          </a:p>
          <a:p>
            <a:pPr marL="496558" lvl="1" indent="-248279">
              <a:lnSpc>
                <a:spcPts val="2991"/>
              </a:lnSpc>
              <a:spcBef>
                <a:spcPct val="0"/>
              </a:spcBef>
              <a:buFont typeface="Arial"/>
              <a:buChar char="•"/>
            </a:pPr>
            <a:r>
              <a:rPr lang="en-US" sz="2300">
                <a:solidFill>
                  <a:srgbClr val="000000"/>
                </a:solidFill>
                <a:latin typeface="Ruda"/>
                <a:ea typeface="Ruda"/>
                <a:cs typeface="Ruda"/>
                <a:sym typeface="Ruda"/>
              </a:rPr>
              <a:t>The HT12E encodes the parallel data into a serial format which is transmitted by the RF transmitter module.</a:t>
            </a:r>
          </a:p>
          <a:p>
            <a:pPr>
              <a:lnSpc>
                <a:spcPts val="2991"/>
              </a:lnSpc>
              <a:spcBef>
                <a:spcPct val="0"/>
              </a:spcBef>
            </a:pPr>
            <a:endParaRPr lang="en-US" sz="2300">
              <a:solidFill>
                <a:srgbClr val="000000"/>
              </a:solidFill>
              <a:latin typeface="Ruda"/>
              <a:ea typeface="Ruda"/>
              <a:cs typeface="Ruda"/>
              <a:sym typeface="Ruda"/>
            </a:endParaRPr>
          </a:p>
          <a:p>
            <a:pPr marL="496558" lvl="1" indent="-248279">
              <a:lnSpc>
                <a:spcPts val="2991"/>
              </a:lnSpc>
              <a:spcBef>
                <a:spcPct val="0"/>
              </a:spcBef>
              <a:buFont typeface="Arial"/>
              <a:buChar char="•"/>
            </a:pPr>
            <a:r>
              <a:rPr lang="en-US" sz="2300">
                <a:solidFill>
                  <a:srgbClr val="000000"/>
                </a:solidFill>
                <a:latin typeface="Ruda"/>
                <a:ea typeface="Ruda"/>
                <a:cs typeface="Ruda"/>
                <a:sym typeface="Ruda"/>
              </a:rPr>
              <a:t>RF receiver module collects the signal and relays the serial data to the HT12D decoder.</a:t>
            </a:r>
          </a:p>
          <a:p>
            <a:pPr>
              <a:lnSpc>
                <a:spcPts val="2991"/>
              </a:lnSpc>
              <a:spcBef>
                <a:spcPct val="0"/>
              </a:spcBef>
            </a:pPr>
            <a:endParaRPr lang="en-US" sz="2300">
              <a:solidFill>
                <a:srgbClr val="000000"/>
              </a:solidFill>
              <a:latin typeface="Ruda"/>
              <a:ea typeface="Ruda"/>
              <a:cs typeface="Ruda"/>
              <a:sym typeface="Ruda"/>
            </a:endParaRPr>
          </a:p>
          <a:p>
            <a:pPr marL="496558" lvl="1" indent="-248279">
              <a:lnSpc>
                <a:spcPts val="2991"/>
              </a:lnSpc>
              <a:spcBef>
                <a:spcPct val="0"/>
              </a:spcBef>
              <a:buFont typeface="Arial"/>
              <a:buChar char="•"/>
            </a:pPr>
            <a:r>
              <a:rPr lang="en-US" sz="2300">
                <a:solidFill>
                  <a:srgbClr val="000000"/>
                </a:solidFill>
                <a:latin typeface="Ruda"/>
                <a:ea typeface="Ruda"/>
                <a:cs typeface="Ruda"/>
                <a:sym typeface="Ruda"/>
              </a:rPr>
              <a:t>The decoder decodes it back into parallel data, which is passed to the ESP 32</a:t>
            </a:r>
          </a:p>
          <a:p>
            <a:pPr>
              <a:lnSpc>
                <a:spcPts val="2991"/>
              </a:lnSpc>
              <a:spcBef>
                <a:spcPct val="0"/>
              </a:spcBef>
            </a:pPr>
            <a:endParaRPr lang="en-US" sz="2300">
              <a:solidFill>
                <a:srgbClr val="000000"/>
              </a:solidFill>
              <a:latin typeface="Ruda"/>
              <a:ea typeface="Ruda"/>
              <a:cs typeface="Ruda"/>
              <a:sym typeface="Ruda"/>
            </a:endParaRPr>
          </a:p>
          <a:p>
            <a:pPr marL="496558" lvl="1" indent="-248279">
              <a:lnSpc>
                <a:spcPts val="2991"/>
              </a:lnSpc>
              <a:spcBef>
                <a:spcPct val="0"/>
              </a:spcBef>
              <a:buFont typeface="Arial"/>
              <a:buChar char="•"/>
            </a:pPr>
            <a:r>
              <a:rPr lang="en-US" sz="2300">
                <a:solidFill>
                  <a:srgbClr val="000000"/>
                </a:solidFill>
                <a:latin typeface="Ruda"/>
                <a:ea typeface="Ruda"/>
                <a:cs typeface="Ruda"/>
                <a:sym typeface="Ruda"/>
              </a:rPr>
              <a:t>The ESP32 translates the received Morse code data into letters, which are printed on the LCD</a:t>
            </a:r>
          </a:p>
          <a:p>
            <a:pPr>
              <a:lnSpc>
                <a:spcPts val="2991"/>
              </a:lnSpc>
              <a:spcBef>
                <a:spcPct val="0"/>
              </a:spcBef>
            </a:pPr>
            <a:endParaRPr lang="en-US" sz="2300">
              <a:solidFill>
                <a:srgbClr val="000000"/>
              </a:solidFill>
              <a:latin typeface="Ruda"/>
              <a:ea typeface="Ruda"/>
              <a:cs typeface="Ruda"/>
              <a:sym typeface="Ruda"/>
            </a:endParaRPr>
          </a:p>
          <a:p>
            <a:pPr algn="ctr">
              <a:lnSpc>
                <a:spcPts val="2991"/>
              </a:lnSpc>
              <a:spcBef>
                <a:spcPct val="0"/>
              </a:spcBef>
            </a:pPr>
            <a:endParaRPr lang="en-US" sz="2300">
              <a:solidFill>
                <a:srgbClr val="000000"/>
              </a:solidFill>
              <a:latin typeface="Ruda"/>
              <a:ea typeface="Ruda"/>
              <a:cs typeface="Ruda"/>
              <a:sym typeface="Rud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4799" y="1440260"/>
            <a:ext cx="16230600" cy="0"/>
          </a:xfrm>
          <a:prstGeom prst="line">
            <a:avLst/>
          </a:prstGeom>
          <a:ln w="9525" cap="flat">
            <a:solidFill>
              <a:srgbClr val="000000"/>
            </a:solidFill>
            <a:prstDash val="solid"/>
            <a:headEnd type="none" w="sm" len="sm"/>
            <a:tailEnd type="none" w="sm" len="sm"/>
          </a:ln>
        </p:spPr>
      </p:sp>
      <p:sp>
        <p:nvSpPr>
          <p:cNvPr id="3" name="Freeform 3"/>
          <p:cNvSpPr/>
          <p:nvPr/>
        </p:nvSpPr>
        <p:spPr>
          <a:xfrm flipH="1">
            <a:off x="7534311" y="953158"/>
            <a:ext cx="3503227" cy="369431"/>
          </a:xfrm>
          <a:custGeom>
            <a:avLst/>
            <a:gdLst/>
            <a:ahLst/>
            <a:cxnLst/>
            <a:rect l="l" t="t" r="r" b="b"/>
            <a:pathLst>
              <a:path w="3503226" h="369431">
                <a:moveTo>
                  <a:pt x="3503226" y="0"/>
                </a:moveTo>
                <a:lnTo>
                  <a:pt x="0" y="0"/>
                </a:lnTo>
                <a:lnTo>
                  <a:pt x="0" y="369431"/>
                </a:lnTo>
                <a:lnTo>
                  <a:pt x="3503226" y="369431"/>
                </a:lnTo>
                <a:lnTo>
                  <a:pt x="350322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073353" y="2396383"/>
            <a:ext cx="3892075" cy="3432179"/>
          </a:xfrm>
          <a:custGeom>
            <a:avLst/>
            <a:gdLst/>
            <a:ahLst/>
            <a:cxnLst/>
            <a:rect l="l" t="t" r="r" b="b"/>
            <a:pathLst>
              <a:path w="3892074" h="3432179">
                <a:moveTo>
                  <a:pt x="0" y="0"/>
                </a:moveTo>
                <a:lnTo>
                  <a:pt x="3892074" y="0"/>
                </a:lnTo>
                <a:lnTo>
                  <a:pt x="3892074" y="3432179"/>
                </a:lnTo>
                <a:lnTo>
                  <a:pt x="0" y="3432179"/>
                </a:lnTo>
                <a:lnTo>
                  <a:pt x="0" y="0"/>
                </a:lnTo>
                <a:close/>
              </a:path>
            </a:pathLst>
          </a:custGeom>
          <a:blipFill>
            <a:blip r:embed="rId4"/>
            <a:stretch>
              <a:fillRect/>
            </a:stretch>
          </a:blipFill>
        </p:spPr>
      </p:sp>
      <p:sp>
        <p:nvSpPr>
          <p:cNvPr id="5" name="Freeform 5"/>
          <p:cNvSpPr/>
          <p:nvPr/>
        </p:nvSpPr>
        <p:spPr>
          <a:xfrm>
            <a:off x="9551363" y="2599034"/>
            <a:ext cx="7189885" cy="4044311"/>
          </a:xfrm>
          <a:custGeom>
            <a:avLst/>
            <a:gdLst/>
            <a:ahLst/>
            <a:cxnLst/>
            <a:rect l="l" t="t" r="r" b="b"/>
            <a:pathLst>
              <a:path w="7189885" h="4044310">
                <a:moveTo>
                  <a:pt x="0" y="0"/>
                </a:moveTo>
                <a:lnTo>
                  <a:pt x="7189885" y="0"/>
                </a:lnTo>
                <a:lnTo>
                  <a:pt x="7189885" y="4044310"/>
                </a:lnTo>
                <a:lnTo>
                  <a:pt x="0" y="4044310"/>
                </a:lnTo>
                <a:lnTo>
                  <a:pt x="0" y="0"/>
                </a:lnTo>
                <a:close/>
              </a:path>
            </a:pathLst>
          </a:custGeom>
          <a:blipFill>
            <a:blip r:embed="rId5"/>
            <a:stretch>
              <a:fillRect/>
            </a:stretch>
          </a:blipFill>
        </p:spPr>
      </p:sp>
      <p:sp>
        <p:nvSpPr>
          <p:cNvPr id="6" name="TextBox 6"/>
          <p:cNvSpPr txBox="1"/>
          <p:nvPr/>
        </p:nvSpPr>
        <p:spPr>
          <a:xfrm>
            <a:off x="1028701" y="844682"/>
            <a:ext cx="6505611" cy="469167"/>
          </a:xfrm>
          <a:prstGeom prst="rect">
            <a:avLst/>
          </a:prstGeom>
        </p:spPr>
        <p:txBody>
          <a:bodyPr lIns="0" tIns="0" rIns="0" bIns="0" rtlCol="0" anchor="t">
            <a:spAutoFit/>
          </a:bodyPr>
          <a:lstStyle/>
          <a:p>
            <a:pPr>
              <a:lnSpc>
                <a:spcPts val="3461"/>
              </a:lnSpc>
            </a:pPr>
            <a:r>
              <a:rPr lang="en-US" sz="3847">
                <a:solidFill>
                  <a:srgbClr val="000000"/>
                </a:solidFill>
                <a:latin typeface="Agrandir Grand"/>
                <a:ea typeface="Agrandir Grand"/>
                <a:cs typeface="Agrandir Grand"/>
                <a:sym typeface="Agrandir Grand"/>
              </a:rPr>
              <a:t>WORKING</a:t>
            </a:r>
          </a:p>
        </p:txBody>
      </p:sp>
      <p:sp>
        <p:nvSpPr>
          <p:cNvPr id="7" name="TextBox 7"/>
          <p:cNvSpPr txBox="1"/>
          <p:nvPr/>
        </p:nvSpPr>
        <p:spPr>
          <a:xfrm>
            <a:off x="2073353" y="1597171"/>
            <a:ext cx="3892075" cy="1189749"/>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Piezo Conditioning</a:t>
            </a:r>
          </a:p>
        </p:txBody>
      </p:sp>
      <p:sp>
        <p:nvSpPr>
          <p:cNvPr id="8" name="TextBox 8"/>
          <p:cNvSpPr txBox="1"/>
          <p:nvPr/>
        </p:nvSpPr>
        <p:spPr>
          <a:xfrm>
            <a:off x="11966869" y="1597171"/>
            <a:ext cx="2594611" cy="1189749"/>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555 Timer IC</a:t>
            </a:r>
          </a:p>
        </p:txBody>
      </p:sp>
      <p:sp>
        <p:nvSpPr>
          <p:cNvPr id="9" name="TextBox 9"/>
          <p:cNvSpPr txBox="1"/>
          <p:nvPr/>
        </p:nvSpPr>
        <p:spPr>
          <a:xfrm>
            <a:off x="1351207" y="6742962"/>
            <a:ext cx="5336368" cy="2846164"/>
          </a:xfrm>
          <a:prstGeom prst="rect">
            <a:avLst/>
          </a:prstGeom>
        </p:spPr>
        <p:txBody>
          <a:bodyPr lIns="0" tIns="0" rIns="0" bIns="0" rtlCol="0" anchor="t">
            <a:spAutoFit/>
          </a:bodyPr>
          <a:lstStyle/>
          <a:p>
            <a:pPr>
              <a:lnSpc>
                <a:spcPts val="3220"/>
              </a:lnSpc>
            </a:pPr>
            <a:r>
              <a:rPr lang="en-US" sz="2300">
                <a:solidFill>
                  <a:srgbClr val="000000"/>
                </a:solidFill>
                <a:latin typeface="Canva Sans"/>
                <a:ea typeface="Canva Sans"/>
                <a:cs typeface="Canva Sans"/>
                <a:sym typeface="Canva Sans"/>
              </a:rPr>
              <a:t>As piezo output voltage is very high (up to 30V), it can damage the components and ICs connected to it, hence piezo conditioning is required. Two piezos are being used in the project - one for dot and the other for dash.</a:t>
            </a:r>
          </a:p>
        </p:txBody>
      </p:sp>
      <p:sp>
        <p:nvSpPr>
          <p:cNvPr id="10" name="TextBox 10"/>
          <p:cNvSpPr txBox="1"/>
          <p:nvPr/>
        </p:nvSpPr>
        <p:spPr>
          <a:xfrm>
            <a:off x="9948364" y="7268846"/>
            <a:ext cx="6631621" cy="2025426"/>
          </a:xfrm>
          <a:prstGeom prst="rect">
            <a:avLst/>
          </a:prstGeom>
        </p:spPr>
        <p:txBody>
          <a:bodyPr lIns="0" tIns="0" rIns="0" bIns="0" rtlCol="0" anchor="t">
            <a:spAutoFit/>
          </a:bodyPr>
          <a:lstStyle/>
          <a:p>
            <a:pPr algn="ctr">
              <a:lnSpc>
                <a:spcPts val="3220"/>
              </a:lnSpc>
            </a:pPr>
            <a:r>
              <a:rPr lang="en-US" sz="2300">
                <a:solidFill>
                  <a:srgbClr val="000000"/>
                </a:solidFill>
                <a:latin typeface="Canva Sans"/>
                <a:ea typeface="Canva Sans"/>
                <a:cs typeface="Canva Sans"/>
                <a:sym typeface="Canva Sans"/>
              </a:rPr>
              <a:t>555 Timer ic is used to keep the signal on longer so that the data can be transferred without any loss of data as the voltage spikes from the conditioned piezo signal are of very short duration.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4799" y="1440260"/>
            <a:ext cx="16230600" cy="0"/>
          </a:xfrm>
          <a:prstGeom prst="line">
            <a:avLst/>
          </a:prstGeom>
          <a:ln w="9525" cap="flat">
            <a:solidFill>
              <a:srgbClr val="000000"/>
            </a:solidFill>
            <a:prstDash val="solid"/>
            <a:headEnd type="none" w="sm" len="sm"/>
            <a:tailEnd type="none" w="sm" len="sm"/>
          </a:ln>
        </p:spPr>
      </p:sp>
      <p:sp>
        <p:nvSpPr>
          <p:cNvPr id="3" name="Freeform 3"/>
          <p:cNvSpPr/>
          <p:nvPr/>
        </p:nvSpPr>
        <p:spPr>
          <a:xfrm flipH="1">
            <a:off x="7534311" y="953158"/>
            <a:ext cx="3503227" cy="369431"/>
          </a:xfrm>
          <a:custGeom>
            <a:avLst/>
            <a:gdLst/>
            <a:ahLst/>
            <a:cxnLst/>
            <a:rect l="l" t="t" r="r" b="b"/>
            <a:pathLst>
              <a:path w="3503226" h="369431">
                <a:moveTo>
                  <a:pt x="3503226" y="0"/>
                </a:moveTo>
                <a:lnTo>
                  <a:pt x="0" y="0"/>
                </a:lnTo>
                <a:lnTo>
                  <a:pt x="0" y="369431"/>
                </a:lnTo>
                <a:lnTo>
                  <a:pt x="3503226" y="369431"/>
                </a:lnTo>
                <a:lnTo>
                  <a:pt x="350322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47382" y="2597884"/>
            <a:ext cx="9051079" cy="5091232"/>
          </a:xfrm>
          <a:custGeom>
            <a:avLst/>
            <a:gdLst/>
            <a:ahLst/>
            <a:cxnLst/>
            <a:rect l="l" t="t" r="r" b="b"/>
            <a:pathLst>
              <a:path w="9051079" h="5091232">
                <a:moveTo>
                  <a:pt x="0" y="0"/>
                </a:moveTo>
                <a:lnTo>
                  <a:pt x="9051078" y="0"/>
                </a:lnTo>
                <a:lnTo>
                  <a:pt x="9051078" y="5091232"/>
                </a:lnTo>
                <a:lnTo>
                  <a:pt x="0" y="5091232"/>
                </a:lnTo>
                <a:lnTo>
                  <a:pt x="0" y="0"/>
                </a:lnTo>
                <a:close/>
              </a:path>
            </a:pathLst>
          </a:custGeom>
          <a:blipFill>
            <a:blip r:embed="rId4"/>
            <a:stretch>
              <a:fillRect/>
            </a:stretch>
          </a:blipFill>
        </p:spPr>
      </p:sp>
      <p:sp>
        <p:nvSpPr>
          <p:cNvPr id="5" name="TextBox 5"/>
          <p:cNvSpPr txBox="1"/>
          <p:nvPr/>
        </p:nvSpPr>
        <p:spPr>
          <a:xfrm>
            <a:off x="864799" y="844682"/>
            <a:ext cx="6505611" cy="469167"/>
          </a:xfrm>
          <a:prstGeom prst="rect">
            <a:avLst/>
          </a:prstGeom>
        </p:spPr>
        <p:txBody>
          <a:bodyPr lIns="0" tIns="0" rIns="0" bIns="0" rtlCol="0" anchor="t">
            <a:spAutoFit/>
          </a:bodyPr>
          <a:lstStyle/>
          <a:p>
            <a:pPr>
              <a:lnSpc>
                <a:spcPts val="3461"/>
              </a:lnSpc>
            </a:pPr>
            <a:r>
              <a:rPr lang="en-US" sz="3847">
                <a:solidFill>
                  <a:srgbClr val="000000"/>
                </a:solidFill>
                <a:latin typeface="Agrandir Grand"/>
                <a:ea typeface="Agrandir Grand"/>
                <a:cs typeface="Agrandir Grand"/>
                <a:sym typeface="Agrandir Grand"/>
              </a:rPr>
              <a:t>WORKING</a:t>
            </a:r>
          </a:p>
        </p:txBody>
      </p:sp>
      <p:sp>
        <p:nvSpPr>
          <p:cNvPr id="6" name="TextBox 6"/>
          <p:cNvSpPr txBox="1"/>
          <p:nvPr/>
        </p:nvSpPr>
        <p:spPr>
          <a:xfrm>
            <a:off x="864799" y="1593241"/>
            <a:ext cx="4567396" cy="1189749"/>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Wireless Transmission</a:t>
            </a:r>
          </a:p>
        </p:txBody>
      </p:sp>
      <p:sp>
        <p:nvSpPr>
          <p:cNvPr id="7" name="TextBox 7"/>
          <p:cNvSpPr txBox="1"/>
          <p:nvPr/>
        </p:nvSpPr>
        <p:spPr>
          <a:xfrm>
            <a:off x="751756" y="2910001"/>
            <a:ext cx="8534168" cy="5308376"/>
          </a:xfrm>
          <a:prstGeom prst="rect">
            <a:avLst/>
          </a:prstGeom>
        </p:spPr>
        <p:txBody>
          <a:bodyPr lIns="0" tIns="0" rIns="0" bIns="0" rtlCol="0" anchor="t">
            <a:spAutoFit/>
          </a:bodyPr>
          <a:lstStyle/>
          <a:p>
            <a:pPr marL="496558" lvl="1" indent="-248279">
              <a:lnSpc>
                <a:spcPts val="3220"/>
              </a:lnSpc>
              <a:buFont typeface="Arial"/>
              <a:buChar char="•"/>
            </a:pPr>
            <a:r>
              <a:rPr lang="en-US" sz="2300">
                <a:solidFill>
                  <a:srgbClr val="000000"/>
                </a:solidFill>
                <a:latin typeface="Canva Sans"/>
                <a:ea typeface="Canva Sans"/>
                <a:cs typeface="Canva Sans"/>
                <a:sym typeface="Canva Sans"/>
              </a:rPr>
              <a:t>This is done with the help of encoder (HT12E) and decoder ICs (HT12D).</a:t>
            </a:r>
          </a:p>
          <a:p>
            <a:pPr>
              <a:lnSpc>
                <a:spcPts val="3220"/>
              </a:lnSpc>
            </a:pPr>
            <a:endParaRPr lang="en-US" sz="2300">
              <a:solidFill>
                <a:srgbClr val="000000"/>
              </a:solidFill>
              <a:latin typeface="Canva Sans"/>
              <a:ea typeface="Canva Sans"/>
              <a:cs typeface="Canva Sans"/>
              <a:sym typeface="Canva Sans"/>
            </a:endParaRPr>
          </a:p>
          <a:p>
            <a:pPr marL="496558" lvl="1" indent="-248279">
              <a:lnSpc>
                <a:spcPts val="3220"/>
              </a:lnSpc>
              <a:buFont typeface="Arial"/>
              <a:buChar char="•"/>
            </a:pPr>
            <a:r>
              <a:rPr lang="en-US" sz="2300">
                <a:solidFill>
                  <a:srgbClr val="000000"/>
                </a:solidFill>
                <a:latin typeface="Canva Sans"/>
                <a:ea typeface="Canva Sans"/>
                <a:cs typeface="Canva Sans"/>
                <a:sym typeface="Canva Sans"/>
              </a:rPr>
              <a:t>HT12e has parallel data lines, where pin 11 and 10 are connected to piezo 1 and piezo 2. The encoder sends serial data to the receiver through 433MHz RF module.</a:t>
            </a:r>
          </a:p>
          <a:p>
            <a:pPr>
              <a:lnSpc>
                <a:spcPts val="3220"/>
              </a:lnSpc>
            </a:pPr>
            <a:endParaRPr lang="en-US" sz="2300">
              <a:solidFill>
                <a:srgbClr val="000000"/>
              </a:solidFill>
              <a:latin typeface="Canva Sans"/>
              <a:ea typeface="Canva Sans"/>
              <a:cs typeface="Canva Sans"/>
              <a:sym typeface="Canva Sans"/>
            </a:endParaRPr>
          </a:p>
          <a:p>
            <a:pPr marL="496558" lvl="1" indent="-248279">
              <a:lnSpc>
                <a:spcPts val="3220"/>
              </a:lnSpc>
              <a:buFont typeface="Arial"/>
              <a:buChar char="•"/>
            </a:pPr>
            <a:r>
              <a:rPr lang="en-US" sz="2300">
                <a:solidFill>
                  <a:srgbClr val="000000"/>
                </a:solidFill>
                <a:latin typeface="Canva Sans"/>
                <a:ea typeface="Canva Sans"/>
                <a:cs typeface="Canva Sans"/>
                <a:sym typeface="Canva Sans"/>
              </a:rPr>
              <a:t>The receiver receives the serial data and HT12d decodes it back and gives data to esp32.</a:t>
            </a:r>
          </a:p>
          <a:p>
            <a:pPr>
              <a:lnSpc>
                <a:spcPts val="3220"/>
              </a:lnSpc>
            </a:pPr>
            <a:endParaRPr lang="en-US" sz="2300">
              <a:solidFill>
                <a:srgbClr val="000000"/>
              </a:solidFill>
              <a:latin typeface="Canva Sans"/>
              <a:ea typeface="Canva Sans"/>
              <a:cs typeface="Canva Sans"/>
              <a:sym typeface="Canva Sans"/>
            </a:endParaRPr>
          </a:p>
          <a:p>
            <a:pPr marL="496558" lvl="1" indent="-248279">
              <a:lnSpc>
                <a:spcPts val="3220"/>
              </a:lnSpc>
              <a:buFont typeface="Arial"/>
              <a:buChar char="•"/>
            </a:pPr>
            <a:r>
              <a:rPr lang="en-US" sz="2300">
                <a:solidFill>
                  <a:srgbClr val="000000"/>
                </a:solidFill>
                <a:latin typeface="Canva Sans"/>
                <a:ea typeface="Canva Sans"/>
                <a:cs typeface="Canva Sans"/>
                <a:sym typeface="Canva Sans"/>
              </a:rPr>
              <a:t>Esp32 decodes the dots and dashes and displays it on the I2C module LCD screen.</a:t>
            </a:r>
          </a:p>
          <a:p>
            <a:pPr>
              <a:lnSpc>
                <a:spcPts val="3220"/>
              </a:lnSpc>
            </a:pPr>
            <a:endParaRPr lang="en-US" sz="2300">
              <a:solidFill>
                <a:srgbClr val="000000"/>
              </a:solidFill>
              <a:latin typeface="Canva Sans"/>
              <a:ea typeface="Canva Sans"/>
              <a:cs typeface="Canva Sans"/>
              <a:sym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4799" y="1440260"/>
            <a:ext cx="16230600" cy="0"/>
          </a:xfrm>
          <a:prstGeom prst="line">
            <a:avLst/>
          </a:prstGeom>
          <a:ln w="9525" cap="flat">
            <a:solidFill>
              <a:srgbClr val="000000"/>
            </a:solidFill>
            <a:prstDash val="solid"/>
            <a:headEnd type="none" w="sm" len="sm"/>
            <a:tailEnd type="none" w="sm" len="sm"/>
          </a:ln>
        </p:spPr>
      </p:sp>
      <p:sp>
        <p:nvSpPr>
          <p:cNvPr id="3" name="Freeform 3"/>
          <p:cNvSpPr/>
          <p:nvPr/>
        </p:nvSpPr>
        <p:spPr>
          <a:xfrm flipH="1">
            <a:off x="7534311" y="953158"/>
            <a:ext cx="3503227" cy="369431"/>
          </a:xfrm>
          <a:custGeom>
            <a:avLst/>
            <a:gdLst/>
            <a:ahLst/>
            <a:cxnLst/>
            <a:rect l="l" t="t" r="r" b="b"/>
            <a:pathLst>
              <a:path w="3503226" h="369431">
                <a:moveTo>
                  <a:pt x="3503226" y="0"/>
                </a:moveTo>
                <a:lnTo>
                  <a:pt x="0" y="0"/>
                </a:lnTo>
                <a:lnTo>
                  <a:pt x="0" y="369431"/>
                </a:lnTo>
                <a:lnTo>
                  <a:pt x="3503226" y="369431"/>
                </a:lnTo>
                <a:lnTo>
                  <a:pt x="350322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864799" y="844682"/>
            <a:ext cx="6505611" cy="469167"/>
          </a:xfrm>
          <a:prstGeom prst="rect">
            <a:avLst/>
          </a:prstGeom>
        </p:spPr>
        <p:txBody>
          <a:bodyPr lIns="0" tIns="0" rIns="0" bIns="0" rtlCol="0" anchor="t">
            <a:spAutoFit/>
          </a:bodyPr>
          <a:lstStyle/>
          <a:p>
            <a:pPr>
              <a:lnSpc>
                <a:spcPts val="3461"/>
              </a:lnSpc>
            </a:pPr>
            <a:r>
              <a:rPr lang="en-US" sz="3847">
                <a:solidFill>
                  <a:srgbClr val="000000"/>
                </a:solidFill>
                <a:latin typeface="Agrandir Grand"/>
                <a:ea typeface="Agrandir Grand"/>
                <a:cs typeface="Agrandir Grand"/>
                <a:sym typeface="Agrandir Grand"/>
              </a:rPr>
              <a:t>WORKING</a:t>
            </a:r>
          </a:p>
        </p:txBody>
      </p:sp>
      <p:sp>
        <p:nvSpPr>
          <p:cNvPr id="5" name="TextBox 5"/>
          <p:cNvSpPr txBox="1"/>
          <p:nvPr/>
        </p:nvSpPr>
        <p:spPr>
          <a:xfrm>
            <a:off x="864800" y="1870092"/>
            <a:ext cx="4475225" cy="8087407"/>
          </a:xfrm>
          <a:prstGeom prst="rect">
            <a:avLst/>
          </a:prstGeom>
        </p:spPr>
        <p:txBody>
          <a:bodyPr lIns="0" tIns="0" rIns="0" bIns="0" rtlCol="0" anchor="t">
            <a:spAutoFit/>
          </a:bodyPr>
          <a:lstStyle/>
          <a:p>
            <a:pPr>
              <a:lnSpc>
                <a:spcPts val="1539"/>
              </a:lnSpc>
              <a:spcBef>
                <a:spcPct val="0"/>
              </a:spcBef>
            </a:pPr>
            <a:r>
              <a:rPr lang="en-US" sz="1539" b="1">
                <a:solidFill>
                  <a:srgbClr val="000000"/>
                </a:solidFill>
                <a:latin typeface="DM Sans Bold"/>
                <a:ea typeface="DM Sans Bold"/>
                <a:cs typeface="DM Sans Bold"/>
                <a:sym typeface="DM Sans Bold"/>
              </a:rPr>
              <a:t>#include&lt;Arduino.h&gt;</a:t>
            </a:r>
          </a:p>
          <a:p>
            <a:pPr>
              <a:lnSpc>
                <a:spcPts val="1539"/>
              </a:lnSpc>
              <a:spcBef>
                <a:spcPct val="0"/>
              </a:spcBef>
            </a:pPr>
            <a:r>
              <a:rPr lang="en-US" sz="1539" b="1">
                <a:solidFill>
                  <a:srgbClr val="000000"/>
                </a:solidFill>
                <a:latin typeface="DM Sans Bold"/>
                <a:ea typeface="DM Sans Bold"/>
                <a:cs typeface="DM Sans Bold"/>
                <a:sym typeface="DM Sans Bold"/>
              </a:rPr>
              <a:t>#include &lt;Wire.h&gt;</a:t>
            </a:r>
          </a:p>
          <a:p>
            <a:pPr>
              <a:lnSpc>
                <a:spcPts val="1539"/>
              </a:lnSpc>
              <a:spcBef>
                <a:spcPct val="0"/>
              </a:spcBef>
            </a:pPr>
            <a:r>
              <a:rPr lang="en-US" sz="1539" b="1">
                <a:solidFill>
                  <a:srgbClr val="000000"/>
                </a:solidFill>
                <a:latin typeface="DM Sans Bold"/>
                <a:ea typeface="DM Sans Bold"/>
                <a:cs typeface="DM Sans Bold"/>
                <a:sym typeface="DM Sans Bold"/>
              </a:rPr>
              <a:t>#include &lt;LiquidCrystal_I2C.h&gt;</a:t>
            </a:r>
          </a:p>
          <a:p>
            <a:pPr>
              <a:lnSpc>
                <a:spcPts val="1539"/>
              </a:lnSpc>
              <a:spcBef>
                <a:spcPct val="0"/>
              </a:spcBef>
            </a:pPr>
            <a:endParaRPr lang="en-US" sz="1539" b="1">
              <a:solidFill>
                <a:srgbClr val="000000"/>
              </a:solidFill>
              <a:latin typeface="DM Sans Bold"/>
              <a:ea typeface="DM Sans Bold"/>
              <a:cs typeface="DM Sans Bold"/>
              <a:sym typeface="DM Sans Bold"/>
            </a:endParaRPr>
          </a:p>
          <a:p>
            <a:pPr>
              <a:lnSpc>
                <a:spcPts val="1539"/>
              </a:lnSpc>
              <a:spcBef>
                <a:spcPct val="0"/>
              </a:spcBef>
            </a:pPr>
            <a:r>
              <a:rPr lang="en-US" sz="1539" b="1">
                <a:solidFill>
                  <a:srgbClr val="000000"/>
                </a:solidFill>
                <a:latin typeface="DM Sans Bold"/>
                <a:ea typeface="DM Sans Bold"/>
                <a:cs typeface="DM Sans Bold"/>
                <a:sym typeface="DM Sans Bold"/>
              </a:rPr>
              <a:t>LiquidCrystal_I2C lcd(0x27, 16, 2);</a:t>
            </a:r>
          </a:p>
          <a:p>
            <a:pPr>
              <a:lnSpc>
                <a:spcPts val="1539"/>
              </a:lnSpc>
              <a:spcBef>
                <a:spcPct val="0"/>
              </a:spcBef>
            </a:pPr>
            <a:endParaRPr lang="en-US" sz="1539" b="1">
              <a:solidFill>
                <a:srgbClr val="000000"/>
              </a:solidFill>
              <a:latin typeface="DM Sans Bold"/>
              <a:ea typeface="DM Sans Bold"/>
              <a:cs typeface="DM Sans Bold"/>
              <a:sym typeface="DM Sans Bold"/>
            </a:endParaRPr>
          </a:p>
          <a:p>
            <a:pPr>
              <a:lnSpc>
                <a:spcPts val="1539"/>
              </a:lnSpc>
              <a:spcBef>
                <a:spcPct val="0"/>
              </a:spcBef>
            </a:pPr>
            <a:r>
              <a:rPr lang="en-US" sz="1539" b="1">
                <a:solidFill>
                  <a:srgbClr val="000000"/>
                </a:solidFill>
                <a:latin typeface="DM Sans Bold"/>
                <a:ea typeface="DM Sans Bold"/>
                <a:cs typeface="DM Sans Bold"/>
                <a:sym typeface="DM Sans Bold"/>
              </a:rPr>
              <a:t>#define dotp 26</a:t>
            </a:r>
          </a:p>
          <a:p>
            <a:pPr>
              <a:lnSpc>
                <a:spcPts val="1539"/>
              </a:lnSpc>
              <a:spcBef>
                <a:spcPct val="0"/>
              </a:spcBef>
            </a:pPr>
            <a:r>
              <a:rPr lang="en-US" sz="1539" b="1">
                <a:solidFill>
                  <a:srgbClr val="000000"/>
                </a:solidFill>
                <a:latin typeface="DM Sans Bold"/>
                <a:ea typeface="DM Sans Bold"/>
                <a:cs typeface="DM Sans Bold"/>
                <a:sym typeface="DM Sans Bold"/>
              </a:rPr>
              <a:t>#define dashp 27</a:t>
            </a:r>
          </a:p>
          <a:p>
            <a:pPr>
              <a:lnSpc>
                <a:spcPts val="1539"/>
              </a:lnSpc>
              <a:spcBef>
                <a:spcPct val="0"/>
              </a:spcBef>
            </a:pPr>
            <a:r>
              <a:rPr lang="en-US" sz="1539" b="1">
                <a:solidFill>
                  <a:srgbClr val="000000"/>
                </a:solidFill>
                <a:latin typeface="DM Sans Bold"/>
                <a:ea typeface="DM Sans Bold"/>
                <a:cs typeface="DM Sans Bold"/>
                <a:sym typeface="DM Sans Bold"/>
              </a:rPr>
              <a:t>#define vt 25</a:t>
            </a:r>
          </a:p>
          <a:p>
            <a:pPr>
              <a:lnSpc>
                <a:spcPts val="1539"/>
              </a:lnSpc>
              <a:spcBef>
                <a:spcPct val="0"/>
              </a:spcBef>
            </a:pPr>
            <a:r>
              <a:rPr lang="en-US" sz="1539" b="1">
                <a:solidFill>
                  <a:srgbClr val="000000"/>
                </a:solidFill>
                <a:latin typeface="DM Sans Bold"/>
                <a:ea typeface="DM Sans Bold"/>
                <a:cs typeface="DM Sans Bold"/>
                <a:sym typeface="DM Sans Bold"/>
              </a:rPr>
              <a:t>volatile long lastSignalTime;</a:t>
            </a:r>
          </a:p>
          <a:p>
            <a:pPr>
              <a:lnSpc>
                <a:spcPts val="1539"/>
              </a:lnSpc>
              <a:spcBef>
                <a:spcPct val="0"/>
              </a:spcBef>
            </a:pPr>
            <a:r>
              <a:rPr lang="en-US" sz="1539" b="1">
                <a:solidFill>
                  <a:srgbClr val="000000"/>
                </a:solidFill>
                <a:latin typeface="DM Sans Bold"/>
                <a:ea typeface="DM Sans Bold"/>
                <a:cs typeface="DM Sans Bold"/>
                <a:sym typeface="DM Sans Bold"/>
              </a:rPr>
              <a:t>volatile int rear=0,i=0,j=0,b=0;</a:t>
            </a:r>
          </a:p>
          <a:p>
            <a:pPr>
              <a:lnSpc>
                <a:spcPts val="1539"/>
              </a:lnSpc>
              <a:spcBef>
                <a:spcPct val="0"/>
              </a:spcBef>
            </a:pPr>
            <a:r>
              <a:rPr lang="en-US" sz="1539" b="1">
                <a:solidFill>
                  <a:srgbClr val="000000"/>
                </a:solidFill>
                <a:latin typeface="DM Sans Bold"/>
                <a:ea typeface="DM Sans Bold"/>
                <a:cs typeface="DM Sans Bold"/>
                <a:sym typeface="DM Sans Bold"/>
              </a:rPr>
              <a:t>char temp[100];</a:t>
            </a:r>
          </a:p>
          <a:p>
            <a:pPr>
              <a:lnSpc>
                <a:spcPts val="1539"/>
              </a:lnSpc>
              <a:spcBef>
                <a:spcPct val="0"/>
              </a:spcBef>
            </a:pPr>
            <a:r>
              <a:rPr lang="en-US" sz="1539" b="1">
                <a:solidFill>
                  <a:srgbClr val="000000"/>
                </a:solidFill>
                <a:latin typeface="DM Sans Bold"/>
                <a:ea typeface="DM Sans Bold"/>
                <a:cs typeface="DM Sans Bold"/>
                <a:sym typeface="DM Sans Bold"/>
              </a:rPr>
              <a:t>volatile char a[100];</a:t>
            </a:r>
          </a:p>
          <a:p>
            <a:pPr>
              <a:lnSpc>
                <a:spcPts val="1539"/>
              </a:lnSpc>
              <a:spcBef>
                <a:spcPct val="0"/>
              </a:spcBef>
            </a:pPr>
            <a:r>
              <a:rPr lang="en-US" sz="1539" b="1">
                <a:solidFill>
                  <a:srgbClr val="000000"/>
                </a:solidFill>
                <a:latin typeface="DM Sans Bold"/>
                <a:ea typeface="DM Sans Bold"/>
                <a:cs typeface="DM Sans Bold"/>
                <a:sym typeface="DM Sans Bold"/>
              </a:rPr>
              <a:t>int lcdCol = 0;</a:t>
            </a:r>
          </a:p>
          <a:p>
            <a:pPr>
              <a:lnSpc>
                <a:spcPts val="1539"/>
              </a:lnSpc>
              <a:spcBef>
                <a:spcPct val="0"/>
              </a:spcBef>
            </a:pPr>
            <a:r>
              <a:rPr lang="en-US" sz="1539" b="1">
                <a:solidFill>
                  <a:srgbClr val="000000"/>
                </a:solidFill>
                <a:latin typeface="DM Sans Bold"/>
                <a:ea typeface="DM Sans Bold"/>
                <a:cs typeface="DM Sans Bold"/>
                <a:sym typeface="DM Sans Bold"/>
              </a:rPr>
              <a:t>int lcdRow = 0;</a:t>
            </a:r>
          </a:p>
          <a:p>
            <a:pPr>
              <a:lnSpc>
                <a:spcPts val="1539"/>
              </a:lnSpc>
              <a:spcBef>
                <a:spcPct val="0"/>
              </a:spcBef>
            </a:pPr>
            <a:endParaRPr lang="en-US" sz="1539" b="1">
              <a:solidFill>
                <a:srgbClr val="000000"/>
              </a:solidFill>
              <a:latin typeface="DM Sans Bold"/>
              <a:ea typeface="DM Sans Bold"/>
              <a:cs typeface="DM Sans Bold"/>
              <a:sym typeface="DM Sans Bold"/>
            </a:endParaRPr>
          </a:p>
          <a:p>
            <a:pPr>
              <a:lnSpc>
                <a:spcPts val="1539"/>
              </a:lnSpc>
              <a:spcBef>
                <a:spcPct val="0"/>
              </a:spcBef>
            </a:pPr>
            <a:endParaRPr lang="en-US" sz="1539" b="1">
              <a:solidFill>
                <a:srgbClr val="000000"/>
              </a:solidFill>
              <a:latin typeface="DM Sans Bold"/>
              <a:ea typeface="DM Sans Bold"/>
              <a:cs typeface="DM Sans Bold"/>
              <a:sym typeface="DM Sans Bold"/>
            </a:endParaRPr>
          </a:p>
          <a:p>
            <a:pPr>
              <a:lnSpc>
                <a:spcPts val="1539"/>
              </a:lnSpc>
              <a:spcBef>
                <a:spcPct val="0"/>
              </a:spcBef>
            </a:pPr>
            <a:r>
              <a:rPr lang="en-US" sz="1539" b="1">
                <a:solidFill>
                  <a:srgbClr val="000000"/>
                </a:solidFill>
                <a:latin typeface="DM Sans Bold"/>
                <a:ea typeface="DM Sans Bold"/>
                <a:cs typeface="DM Sans Bold"/>
                <a:sym typeface="DM Sans Bold"/>
              </a:rPr>
              <a:t> const char *morse_code[] = {</a:t>
            </a:r>
          </a:p>
          <a:p>
            <a:pPr>
              <a:lnSpc>
                <a:spcPts val="1539"/>
              </a:lnSpc>
              <a:spcBef>
                <a:spcPct val="0"/>
              </a:spcBef>
            </a:pPr>
            <a:r>
              <a:rPr lang="en-US" sz="1539" b="1">
                <a:solidFill>
                  <a:srgbClr val="000000"/>
                </a:solidFill>
                <a:latin typeface="DM Sans Bold"/>
                <a:ea typeface="DM Sans Bold"/>
                <a:cs typeface="DM Sans Bold"/>
                <a:sym typeface="DM Sans Bold"/>
              </a:rPr>
              <a:t>    ".-", "-...", "-.-.", "-..", ".", "..-.", "--.", "....", "..",</a:t>
            </a:r>
          </a:p>
          <a:p>
            <a:pPr>
              <a:lnSpc>
                <a:spcPts val="1539"/>
              </a:lnSpc>
              <a:spcBef>
                <a:spcPct val="0"/>
              </a:spcBef>
            </a:pPr>
            <a:r>
              <a:rPr lang="en-US" sz="1539" b="1">
                <a:solidFill>
                  <a:srgbClr val="000000"/>
                </a:solidFill>
                <a:latin typeface="DM Sans Bold"/>
                <a:ea typeface="DM Sans Bold"/>
                <a:cs typeface="DM Sans Bold"/>
                <a:sym typeface="DM Sans Bold"/>
              </a:rPr>
              <a:t>    ".---", "-.-", ".-..", "--", "-.", "---", ".--.", "--.-", ".-.",</a:t>
            </a:r>
          </a:p>
          <a:p>
            <a:pPr>
              <a:lnSpc>
                <a:spcPts val="1539"/>
              </a:lnSpc>
              <a:spcBef>
                <a:spcPct val="0"/>
              </a:spcBef>
            </a:pPr>
            <a:r>
              <a:rPr lang="en-US" sz="1539" b="1">
                <a:solidFill>
                  <a:srgbClr val="000000"/>
                </a:solidFill>
                <a:latin typeface="DM Sans Bold"/>
                <a:ea typeface="DM Sans Bold"/>
                <a:cs typeface="DM Sans Bold"/>
                <a:sym typeface="DM Sans Bold"/>
              </a:rPr>
              <a:t>    "...", "-", "..-", "...-", ".--", "-..-", "-.--", "--.."</a:t>
            </a:r>
          </a:p>
          <a:p>
            <a:pPr>
              <a:lnSpc>
                <a:spcPts val="1539"/>
              </a:lnSpc>
              <a:spcBef>
                <a:spcPct val="0"/>
              </a:spcBef>
            </a:pPr>
            <a:r>
              <a:rPr lang="en-US" sz="1539" b="1">
                <a:solidFill>
                  <a:srgbClr val="000000"/>
                </a:solidFill>
                <a:latin typeface="DM Sans Bold"/>
                <a:ea typeface="DM Sans Bold"/>
                <a:cs typeface="DM Sans Bold"/>
                <a:sym typeface="DM Sans Bold"/>
              </a:rPr>
              <a:t>  };</a:t>
            </a:r>
          </a:p>
          <a:p>
            <a:pPr>
              <a:lnSpc>
                <a:spcPts val="1539"/>
              </a:lnSpc>
              <a:spcBef>
                <a:spcPct val="0"/>
              </a:spcBef>
            </a:pPr>
            <a:endParaRPr lang="en-US" sz="1539" b="1">
              <a:solidFill>
                <a:srgbClr val="000000"/>
              </a:solidFill>
              <a:latin typeface="DM Sans Bold"/>
              <a:ea typeface="DM Sans Bold"/>
              <a:cs typeface="DM Sans Bold"/>
              <a:sym typeface="DM Sans Bold"/>
            </a:endParaRPr>
          </a:p>
          <a:p>
            <a:pPr>
              <a:lnSpc>
                <a:spcPts val="1539"/>
              </a:lnSpc>
              <a:spcBef>
                <a:spcPct val="0"/>
              </a:spcBef>
            </a:pPr>
            <a:r>
              <a:rPr lang="en-US" sz="1539" b="1">
                <a:solidFill>
                  <a:srgbClr val="000000"/>
                </a:solidFill>
                <a:latin typeface="DM Sans Bold"/>
                <a:ea typeface="DM Sans Bold"/>
                <a:cs typeface="DM Sans Bold"/>
                <a:sym typeface="DM Sans Bold"/>
              </a:rPr>
              <a:t>  const char letters[] = {</a:t>
            </a:r>
          </a:p>
          <a:p>
            <a:pPr>
              <a:lnSpc>
                <a:spcPts val="1539"/>
              </a:lnSpc>
              <a:spcBef>
                <a:spcPct val="0"/>
              </a:spcBef>
            </a:pPr>
            <a:r>
              <a:rPr lang="en-US" sz="1539" b="1">
                <a:solidFill>
                  <a:srgbClr val="000000"/>
                </a:solidFill>
                <a:latin typeface="DM Sans Bold"/>
                <a:ea typeface="DM Sans Bold"/>
                <a:cs typeface="DM Sans Bold"/>
                <a:sym typeface="DM Sans Bold"/>
              </a:rPr>
              <a:t>    'A', 'B', 'C', 'D', 'E', 'F', 'G', 'H', 'I', 'J',</a:t>
            </a:r>
          </a:p>
          <a:p>
            <a:pPr>
              <a:lnSpc>
                <a:spcPts val="1539"/>
              </a:lnSpc>
              <a:spcBef>
                <a:spcPct val="0"/>
              </a:spcBef>
            </a:pPr>
            <a:r>
              <a:rPr lang="en-US" sz="1539" b="1">
                <a:solidFill>
                  <a:srgbClr val="000000"/>
                </a:solidFill>
                <a:latin typeface="DM Sans Bold"/>
                <a:ea typeface="DM Sans Bold"/>
                <a:cs typeface="DM Sans Bold"/>
                <a:sym typeface="DM Sans Bold"/>
              </a:rPr>
              <a:t>    'K', 'L', 'M', 'N', 'O', 'P', 'Q', 'R', 'S', 'T',</a:t>
            </a:r>
          </a:p>
          <a:p>
            <a:pPr>
              <a:lnSpc>
                <a:spcPts val="1539"/>
              </a:lnSpc>
              <a:spcBef>
                <a:spcPct val="0"/>
              </a:spcBef>
            </a:pPr>
            <a:r>
              <a:rPr lang="en-US" sz="1539" b="1">
                <a:solidFill>
                  <a:srgbClr val="000000"/>
                </a:solidFill>
                <a:latin typeface="DM Sans Bold"/>
                <a:ea typeface="DM Sans Bold"/>
                <a:cs typeface="DM Sans Bold"/>
                <a:sym typeface="DM Sans Bold"/>
              </a:rPr>
              <a:t>    'U', 'V', 'W', 'X', 'Y', 'Z'</a:t>
            </a:r>
          </a:p>
          <a:p>
            <a:pPr>
              <a:lnSpc>
                <a:spcPts val="1539"/>
              </a:lnSpc>
              <a:spcBef>
                <a:spcPct val="0"/>
              </a:spcBef>
            </a:pPr>
            <a:r>
              <a:rPr lang="en-US" sz="1539" b="1">
                <a:solidFill>
                  <a:srgbClr val="000000"/>
                </a:solidFill>
                <a:latin typeface="DM Sans Bold"/>
                <a:ea typeface="DM Sans Bold"/>
                <a:cs typeface="DM Sans Bold"/>
                <a:sym typeface="DM Sans Bold"/>
              </a:rPr>
              <a:t>  };</a:t>
            </a:r>
          </a:p>
          <a:p>
            <a:pPr>
              <a:lnSpc>
                <a:spcPts val="1539"/>
              </a:lnSpc>
              <a:spcBef>
                <a:spcPct val="0"/>
              </a:spcBef>
            </a:pPr>
            <a:endParaRPr lang="en-US" sz="1539" b="1">
              <a:solidFill>
                <a:srgbClr val="000000"/>
              </a:solidFill>
              <a:latin typeface="DM Sans Bold"/>
              <a:ea typeface="DM Sans Bold"/>
              <a:cs typeface="DM Sans Bold"/>
              <a:sym typeface="DM Sans Bold"/>
            </a:endParaRPr>
          </a:p>
          <a:p>
            <a:pPr>
              <a:lnSpc>
                <a:spcPts val="1539"/>
              </a:lnSpc>
              <a:spcBef>
                <a:spcPct val="0"/>
              </a:spcBef>
            </a:pPr>
            <a:r>
              <a:rPr lang="en-US" sz="1539" b="1">
                <a:solidFill>
                  <a:srgbClr val="000000"/>
                </a:solidFill>
                <a:latin typeface="DM Sans Bold"/>
                <a:ea typeface="DM Sans Bold"/>
                <a:cs typeface="DM Sans Bold"/>
                <a:sym typeface="DM Sans Bold"/>
              </a:rPr>
              <a:t>void enqueue(char b)</a:t>
            </a:r>
          </a:p>
          <a:p>
            <a:pPr>
              <a:lnSpc>
                <a:spcPts val="1539"/>
              </a:lnSpc>
              <a:spcBef>
                <a:spcPct val="0"/>
              </a:spcBef>
            </a:pPr>
            <a:r>
              <a:rPr lang="en-US" sz="1539" b="1">
                <a:solidFill>
                  <a:srgbClr val="000000"/>
                </a:solidFill>
                <a:latin typeface="DM Sans Bold"/>
                <a:ea typeface="DM Sans Bold"/>
                <a:cs typeface="DM Sans Bold"/>
                <a:sym typeface="DM Sans Bold"/>
              </a:rPr>
              <a:t>{</a:t>
            </a:r>
          </a:p>
          <a:p>
            <a:pPr>
              <a:lnSpc>
                <a:spcPts val="1539"/>
              </a:lnSpc>
              <a:spcBef>
                <a:spcPct val="0"/>
              </a:spcBef>
            </a:pPr>
            <a:r>
              <a:rPr lang="en-US" sz="1539" b="1">
                <a:solidFill>
                  <a:srgbClr val="000000"/>
                </a:solidFill>
                <a:latin typeface="DM Sans Bold"/>
                <a:ea typeface="DM Sans Bold"/>
                <a:cs typeface="DM Sans Bold"/>
                <a:sym typeface="DM Sans Bold"/>
              </a:rPr>
              <a:t>  a[rear]= b;</a:t>
            </a:r>
          </a:p>
          <a:p>
            <a:pPr>
              <a:lnSpc>
                <a:spcPts val="1539"/>
              </a:lnSpc>
              <a:spcBef>
                <a:spcPct val="0"/>
              </a:spcBef>
            </a:pPr>
            <a:endParaRPr lang="en-US" sz="1539" b="1">
              <a:solidFill>
                <a:srgbClr val="000000"/>
              </a:solidFill>
              <a:latin typeface="DM Sans Bold"/>
              <a:ea typeface="DM Sans Bold"/>
              <a:cs typeface="DM Sans Bold"/>
              <a:sym typeface="DM Sans Bold"/>
            </a:endParaRPr>
          </a:p>
          <a:p>
            <a:pPr>
              <a:lnSpc>
                <a:spcPts val="1539"/>
              </a:lnSpc>
              <a:spcBef>
                <a:spcPct val="0"/>
              </a:spcBef>
            </a:pPr>
            <a:r>
              <a:rPr lang="en-US" sz="1539" b="1">
                <a:solidFill>
                  <a:srgbClr val="000000"/>
                </a:solidFill>
                <a:latin typeface="DM Sans Bold"/>
                <a:ea typeface="DM Sans Bold"/>
                <a:cs typeface="DM Sans Bold"/>
                <a:sym typeface="DM Sans Bold"/>
              </a:rPr>
              <a:t>  rear=(rear+1)%100;</a:t>
            </a:r>
          </a:p>
          <a:p>
            <a:pPr>
              <a:lnSpc>
                <a:spcPts val="1539"/>
              </a:lnSpc>
              <a:spcBef>
                <a:spcPct val="0"/>
              </a:spcBef>
            </a:pPr>
            <a:r>
              <a:rPr lang="en-US" sz="1539" b="1">
                <a:solidFill>
                  <a:srgbClr val="000000"/>
                </a:solidFill>
                <a:latin typeface="DM Sans Bold"/>
                <a:ea typeface="DM Sans Bold"/>
                <a:cs typeface="DM Sans Bold"/>
                <a:sym typeface="DM Sans Bold"/>
              </a:rPr>
              <a:t>}</a:t>
            </a:r>
          </a:p>
          <a:p>
            <a:pPr>
              <a:lnSpc>
                <a:spcPts val="1539"/>
              </a:lnSpc>
              <a:spcBef>
                <a:spcPct val="0"/>
              </a:spcBef>
            </a:pPr>
            <a:r>
              <a:rPr lang="en-US" sz="1539" b="1">
                <a:solidFill>
                  <a:srgbClr val="5950C5"/>
                </a:solidFill>
                <a:latin typeface="DM Sans Bold"/>
                <a:ea typeface="DM Sans Bold"/>
                <a:cs typeface="DM Sans Bold"/>
                <a:sym typeface="DM Sans Bold"/>
              </a:rPr>
              <a:t>void dotfunc(){</a:t>
            </a:r>
          </a:p>
          <a:p>
            <a:pPr>
              <a:lnSpc>
                <a:spcPts val="1539"/>
              </a:lnSpc>
              <a:spcBef>
                <a:spcPct val="0"/>
              </a:spcBef>
            </a:pPr>
            <a:r>
              <a:rPr lang="en-US" sz="1539" b="1">
                <a:solidFill>
                  <a:srgbClr val="5950C5"/>
                </a:solidFill>
                <a:latin typeface="DM Sans Bold"/>
                <a:ea typeface="DM Sans Bold"/>
                <a:cs typeface="DM Sans Bold"/>
                <a:sym typeface="DM Sans Bold"/>
              </a:rPr>
              <a:t>   lastSignalTime = millis();</a:t>
            </a:r>
          </a:p>
          <a:p>
            <a:pPr>
              <a:lnSpc>
                <a:spcPts val="1539"/>
              </a:lnSpc>
              <a:spcBef>
                <a:spcPct val="0"/>
              </a:spcBef>
            </a:pPr>
            <a:r>
              <a:rPr lang="en-US" sz="1539" b="1">
                <a:solidFill>
                  <a:srgbClr val="5950C5"/>
                </a:solidFill>
                <a:latin typeface="DM Sans Bold"/>
                <a:ea typeface="DM Sans Bold"/>
                <a:cs typeface="DM Sans Bold"/>
                <a:sym typeface="DM Sans Bold"/>
              </a:rPr>
              <a:t>  if(digitalRead(vt)==HIGH)</a:t>
            </a:r>
          </a:p>
          <a:p>
            <a:pPr>
              <a:lnSpc>
                <a:spcPts val="1539"/>
              </a:lnSpc>
              <a:spcBef>
                <a:spcPct val="0"/>
              </a:spcBef>
            </a:pPr>
            <a:r>
              <a:rPr lang="en-US" sz="1539" b="1">
                <a:solidFill>
                  <a:srgbClr val="5950C5"/>
                </a:solidFill>
                <a:latin typeface="DM Sans Bold"/>
                <a:ea typeface="DM Sans Bold"/>
                <a:cs typeface="DM Sans Bold"/>
                <a:sym typeface="DM Sans Bold"/>
              </a:rPr>
              <a:t>  enqueue('.');</a:t>
            </a:r>
          </a:p>
          <a:p>
            <a:pPr>
              <a:lnSpc>
                <a:spcPts val="1539"/>
              </a:lnSpc>
              <a:spcBef>
                <a:spcPct val="0"/>
              </a:spcBef>
            </a:pPr>
            <a:endParaRPr lang="en-US" sz="1539" b="1">
              <a:solidFill>
                <a:srgbClr val="5950C5"/>
              </a:solidFill>
              <a:latin typeface="DM Sans Bold"/>
              <a:ea typeface="DM Sans Bold"/>
              <a:cs typeface="DM Sans Bold"/>
              <a:sym typeface="DM Sans Bold"/>
            </a:endParaRPr>
          </a:p>
          <a:p>
            <a:pPr>
              <a:lnSpc>
                <a:spcPts val="1539"/>
              </a:lnSpc>
              <a:spcBef>
                <a:spcPct val="0"/>
              </a:spcBef>
            </a:pPr>
            <a:r>
              <a:rPr lang="en-US" sz="1539" b="1">
                <a:solidFill>
                  <a:srgbClr val="000000"/>
                </a:solidFill>
                <a:latin typeface="DM Sans Bold"/>
                <a:ea typeface="DM Sans Bold"/>
                <a:cs typeface="DM Sans Bold"/>
                <a:sym typeface="DM Sans Bold"/>
              </a:rPr>
              <a:t>}</a:t>
            </a:r>
          </a:p>
        </p:txBody>
      </p:sp>
      <p:sp>
        <p:nvSpPr>
          <p:cNvPr id="6" name="TextBox 6"/>
          <p:cNvSpPr txBox="1"/>
          <p:nvPr/>
        </p:nvSpPr>
        <p:spPr>
          <a:xfrm>
            <a:off x="5887664" y="1870091"/>
            <a:ext cx="6202363" cy="3855479"/>
          </a:xfrm>
          <a:prstGeom prst="rect">
            <a:avLst/>
          </a:prstGeom>
        </p:spPr>
        <p:txBody>
          <a:bodyPr lIns="0" tIns="0" rIns="0" bIns="0" rtlCol="0" anchor="t">
            <a:spAutoFit/>
          </a:bodyPr>
          <a:lstStyle/>
          <a:p>
            <a:pPr>
              <a:lnSpc>
                <a:spcPts val="1539"/>
              </a:lnSpc>
              <a:spcBef>
                <a:spcPct val="0"/>
              </a:spcBef>
            </a:pPr>
            <a:r>
              <a:rPr lang="en-US" sz="1539" b="1">
                <a:solidFill>
                  <a:srgbClr val="5950C5"/>
                </a:solidFill>
                <a:latin typeface="DM Sans Bold"/>
                <a:ea typeface="DM Sans Bold"/>
                <a:cs typeface="DM Sans Bold"/>
                <a:sym typeface="DM Sans Bold"/>
              </a:rPr>
              <a:t>void dashfunc(){</a:t>
            </a:r>
          </a:p>
          <a:p>
            <a:pPr>
              <a:lnSpc>
                <a:spcPts val="1539"/>
              </a:lnSpc>
              <a:spcBef>
                <a:spcPct val="0"/>
              </a:spcBef>
            </a:pPr>
            <a:r>
              <a:rPr lang="en-US" sz="1539" b="1">
                <a:solidFill>
                  <a:srgbClr val="5950C5"/>
                </a:solidFill>
                <a:latin typeface="DM Sans Bold"/>
                <a:ea typeface="DM Sans Bold"/>
                <a:cs typeface="DM Sans Bold"/>
                <a:sym typeface="DM Sans Bold"/>
              </a:rPr>
              <a:t>   lastSignalTime = millis();</a:t>
            </a:r>
          </a:p>
          <a:p>
            <a:pPr>
              <a:lnSpc>
                <a:spcPts val="1539"/>
              </a:lnSpc>
              <a:spcBef>
                <a:spcPct val="0"/>
              </a:spcBef>
            </a:pPr>
            <a:r>
              <a:rPr lang="en-US" sz="1539" b="1">
                <a:solidFill>
                  <a:srgbClr val="5950C5"/>
                </a:solidFill>
                <a:latin typeface="DM Sans Bold"/>
                <a:ea typeface="DM Sans Bold"/>
                <a:cs typeface="DM Sans Bold"/>
                <a:sym typeface="DM Sans Bold"/>
              </a:rPr>
              <a:t> </a:t>
            </a:r>
          </a:p>
          <a:p>
            <a:pPr>
              <a:lnSpc>
                <a:spcPts val="1539"/>
              </a:lnSpc>
              <a:spcBef>
                <a:spcPct val="0"/>
              </a:spcBef>
            </a:pPr>
            <a:r>
              <a:rPr lang="en-US" sz="1539" b="1">
                <a:solidFill>
                  <a:srgbClr val="5950C5"/>
                </a:solidFill>
                <a:latin typeface="DM Sans Bold"/>
                <a:ea typeface="DM Sans Bold"/>
                <a:cs typeface="DM Sans Bold"/>
                <a:sym typeface="DM Sans Bold"/>
              </a:rPr>
              <a:t>  if(digitalRead(vt)==HIGH)</a:t>
            </a:r>
          </a:p>
          <a:p>
            <a:pPr>
              <a:lnSpc>
                <a:spcPts val="1539"/>
              </a:lnSpc>
              <a:spcBef>
                <a:spcPct val="0"/>
              </a:spcBef>
            </a:pPr>
            <a:r>
              <a:rPr lang="en-US" sz="1539" b="1">
                <a:solidFill>
                  <a:srgbClr val="5950C5"/>
                </a:solidFill>
                <a:latin typeface="DM Sans Bold"/>
                <a:ea typeface="DM Sans Bold"/>
                <a:cs typeface="DM Sans Bold"/>
                <a:sym typeface="DM Sans Bold"/>
              </a:rPr>
              <a:t>  enqueue('-');</a:t>
            </a:r>
          </a:p>
          <a:p>
            <a:pPr>
              <a:lnSpc>
                <a:spcPts val="1539"/>
              </a:lnSpc>
              <a:spcBef>
                <a:spcPct val="0"/>
              </a:spcBef>
            </a:pPr>
            <a:r>
              <a:rPr lang="en-US" sz="1539" b="1">
                <a:solidFill>
                  <a:srgbClr val="5950C5"/>
                </a:solidFill>
                <a:latin typeface="DM Sans Bold"/>
                <a:ea typeface="DM Sans Bold"/>
                <a:cs typeface="DM Sans Bold"/>
                <a:sym typeface="DM Sans Bold"/>
              </a:rPr>
              <a:t>}</a:t>
            </a:r>
          </a:p>
          <a:p>
            <a:pPr>
              <a:lnSpc>
                <a:spcPts val="1539"/>
              </a:lnSpc>
              <a:spcBef>
                <a:spcPct val="0"/>
              </a:spcBef>
            </a:pPr>
            <a:endParaRPr lang="en-US" sz="1539" b="1">
              <a:solidFill>
                <a:srgbClr val="5950C5"/>
              </a:solidFill>
              <a:latin typeface="DM Sans Bold"/>
              <a:ea typeface="DM Sans Bold"/>
              <a:cs typeface="DM Sans Bold"/>
              <a:sym typeface="DM Sans Bold"/>
            </a:endParaRPr>
          </a:p>
          <a:p>
            <a:pPr>
              <a:lnSpc>
                <a:spcPts val="1539"/>
              </a:lnSpc>
              <a:spcBef>
                <a:spcPct val="0"/>
              </a:spcBef>
            </a:pPr>
            <a:r>
              <a:rPr lang="en-US" sz="1539" b="1">
                <a:solidFill>
                  <a:srgbClr val="000000"/>
                </a:solidFill>
                <a:latin typeface="DM Sans Bold"/>
                <a:ea typeface="DM Sans Bold"/>
                <a:cs typeface="DM Sans Bold"/>
                <a:sym typeface="DM Sans Bold"/>
              </a:rPr>
              <a:t>void setup() {</a:t>
            </a:r>
          </a:p>
          <a:p>
            <a:pPr>
              <a:lnSpc>
                <a:spcPts val="1539"/>
              </a:lnSpc>
              <a:spcBef>
                <a:spcPct val="0"/>
              </a:spcBef>
            </a:pPr>
            <a:r>
              <a:rPr lang="en-US" sz="1539" b="1">
                <a:solidFill>
                  <a:srgbClr val="000000"/>
                </a:solidFill>
                <a:latin typeface="DM Sans Bold"/>
                <a:ea typeface="DM Sans Bold"/>
                <a:cs typeface="DM Sans Bold"/>
                <a:sym typeface="DM Sans Bold"/>
              </a:rPr>
              <a:t> pinMode(dotp,INPUT);</a:t>
            </a:r>
          </a:p>
          <a:p>
            <a:pPr>
              <a:lnSpc>
                <a:spcPts val="1539"/>
              </a:lnSpc>
              <a:spcBef>
                <a:spcPct val="0"/>
              </a:spcBef>
            </a:pPr>
            <a:r>
              <a:rPr lang="en-US" sz="1539" b="1">
                <a:solidFill>
                  <a:srgbClr val="000000"/>
                </a:solidFill>
                <a:latin typeface="DM Sans Bold"/>
                <a:ea typeface="DM Sans Bold"/>
                <a:cs typeface="DM Sans Bold"/>
                <a:sym typeface="DM Sans Bold"/>
              </a:rPr>
              <a:t> pinMode(dashp,INPUT);</a:t>
            </a:r>
          </a:p>
          <a:p>
            <a:pPr>
              <a:lnSpc>
                <a:spcPts val="1539"/>
              </a:lnSpc>
              <a:spcBef>
                <a:spcPct val="0"/>
              </a:spcBef>
            </a:pPr>
            <a:r>
              <a:rPr lang="en-US" sz="1539" b="1">
                <a:solidFill>
                  <a:srgbClr val="000000"/>
                </a:solidFill>
                <a:latin typeface="DM Sans Bold"/>
                <a:ea typeface="DM Sans Bold"/>
                <a:cs typeface="DM Sans Bold"/>
                <a:sym typeface="DM Sans Bold"/>
              </a:rPr>
              <a:t>  pinMode(vt,INPUT_PULLUP);</a:t>
            </a:r>
          </a:p>
          <a:p>
            <a:pPr>
              <a:lnSpc>
                <a:spcPts val="1539"/>
              </a:lnSpc>
              <a:spcBef>
                <a:spcPct val="0"/>
              </a:spcBef>
            </a:pPr>
            <a:r>
              <a:rPr lang="en-US" sz="1539" b="1">
                <a:solidFill>
                  <a:srgbClr val="000000"/>
                </a:solidFill>
                <a:latin typeface="DM Sans Bold"/>
                <a:ea typeface="DM Sans Bold"/>
                <a:cs typeface="DM Sans Bold"/>
                <a:sym typeface="DM Sans Bold"/>
              </a:rPr>
              <a:t> Serial.begin(9600);</a:t>
            </a:r>
          </a:p>
          <a:p>
            <a:pPr>
              <a:lnSpc>
                <a:spcPts val="1539"/>
              </a:lnSpc>
              <a:spcBef>
                <a:spcPct val="0"/>
              </a:spcBef>
            </a:pPr>
            <a:r>
              <a:rPr lang="en-US" sz="1539" b="1">
                <a:solidFill>
                  <a:srgbClr val="000000"/>
                </a:solidFill>
                <a:latin typeface="DM Sans Bold"/>
                <a:ea typeface="DM Sans Bold"/>
                <a:cs typeface="DM Sans Bold"/>
                <a:sym typeface="DM Sans Bold"/>
              </a:rPr>
              <a:t> attachInterrupt(digitalPinToInterrupt(dotp), dotfunc,FALLING);</a:t>
            </a:r>
          </a:p>
          <a:p>
            <a:pPr>
              <a:lnSpc>
                <a:spcPts val="1539"/>
              </a:lnSpc>
              <a:spcBef>
                <a:spcPct val="0"/>
              </a:spcBef>
            </a:pPr>
            <a:r>
              <a:rPr lang="en-US" sz="1539" b="1">
                <a:solidFill>
                  <a:srgbClr val="000000"/>
                </a:solidFill>
                <a:latin typeface="DM Sans Bold"/>
                <a:ea typeface="DM Sans Bold"/>
                <a:cs typeface="DM Sans Bold"/>
                <a:sym typeface="DM Sans Bold"/>
              </a:rPr>
              <a:t> attachInterrupt(digitalPinToInterrupt(dashp), dashfunc,FALLING);</a:t>
            </a:r>
          </a:p>
          <a:p>
            <a:pPr>
              <a:lnSpc>
                <a:spcPts val="1539"/>
              </a:lnSpc>
              <a:spcBef>
                <a:spcPct val="0"/>
              </a:spcBef>
            </a:pPr>
            <a:r>
              <a:rPr lang="en-US" sz="1539" b="1">
                <a:solidFill>
                  <a:srgbClr val="000000"/>
                </a:solidFill>
                <a:latin typeface="DM Sans Bold"/>
                <a:ea typeface="DM Sans Bold"/>
                <a:cs typeface="DM Sans Bold"/>
                <a:sym typeface="DM Sans Bold"/>
              </a:rPr>
              <a:t> lcd.init(); // Initialize the LCD</a:t>
            </a:r>
          </a:p>
          <a:p>
            <a:pPr>
              <a:lnSpc>
                <a:spcPts val="1539"/>
              </a:lnSpc>
              <a:spcBef>
                <a:spcPct val="0"/>
              </a:spcBef>
            </a:pPr>
            <a:r>
              <a:rPr lang="en-US" sz="1539" b="1">
                <a:solidFill>
                  <a:srgbClr val="000000"/>
                </a:solidFill>
                <a:latin typeface="DM Sans Bold"/>
                <a:ea typeface="DM Sans Bold"/>
                <a:cs typeface="DM Sans Bold"/>
                <a:sym typeface="DM Sans Bold"/>
              </a:rPr>
              <a:t> lcd.backlight(); // Turn on the backlight</a:t>
            </a:r>
          </a:p>
          <a:p>
            <a:pPr>
              <a:lnSpc>
                <a:spcPts val="1539"/>
              </a:lnSpc>
              <a:spcBef>
                <a:spcPct val="0"/>
              </a:spcBef>
            </a:pPr>
            <a:r>
              <a:rPr lang="en-US" sz="1539" b="1">
                <a:solidFill>
                  <a:srgbClr val="000000"/>
                </a:solidFill>
                <a:latin typeface="DM Sans Bold"/>
                <a:ea typeface="DM Sans Bold"/>
                <a:cs typeface="DM Sans Bold"/>
                <a:sym typeface="DM Sans Bold"/>
              </a:rPr>
              <a:t> lcd.setCursor(0, 0);</a:t>
            </a:r>
          </a:p>
          <a:p>
            <a:pPr>
              <a:lnSpc>
                <a:spcPts val="1539"/>
              </a:lnSpc>
              <a:spcBef>
                <a:spcPct val="0"/>
              </a:spcBef>
            </a:pPr>
            <a:endParaRPr lang="en-US" sz="1539" b="1">
              <a:solidFill>
                <a:srgbClr val="000000"/>
              </a:solidFill>
              <a:latin typeface="DM Sans Bold"/>
              <a:ea typeface="DM Sans Bold"/>
              <a:cs typeface="DM Sans Bold"/>
              <a:sym typeface="DM Sans Bold"/>
            </a:endParaRPr>
          </a:p>
          <a:p>
            <a:pPr>
              <a:lnSpc>
                <a:spcPts val="1539"/>
              </a:lnSpc>
              <a:spcBef>
                <a:spcPct val="0"/>
              </a:spcBef>
            </a:pPr>
            <a:r>
              <a:rPr lang="en-US" sz="1539" b="1">
                <a:solidFill>
                  <a:srgbClr val="000000"/>
                </a:solidFill>
                <a:latin typeface="DM Sans Bold"/>
                <a:ea typeface="DM Sans Bold"/>
                <a:cs typeface="DM Sans Bold"/>
                <a:sym typeface="DM Sans Bold"/>
              </a:rPr>
              <a:t>}</a:t>
            </a:r>
          </a:p>
        </p:txBody>
      </p:sp>
      <p:sp>
        <p:nvSpPr>
          <p:cNvPr id="7" name="TextBox 7"/>
          <p:cNvSpPr txBox="1"/>
          <p:nvPr/>
        </p:nvSpPr>
        <p:spPr>
          <a:xfrm>
            <a:off x="5887664" y="6012942"/>
            <a:ext cx="5776691" cy="4109971"/>
          </a:xfrm>
          <a:prstGeom prst="rect">
            <a:avLst/>
          </a:prstGeom>
        </p:spPr>
        <p:txBody>
          <a:bodyPr lIns="0" tIns="0" rIns="0" bIns="0" rtlCol="0" anchor="t">
            <a:spAutoFit/>
          </a:bodyPr>
          <a:lstStyle/>
          <a:p>
            <a:pPr>
              <a:lnSpc>
                <a:spcPts val="1571"/>
              </a:lnSpc>
              <a:spcBef>
                <a:spcPct val="0"/>
              </a:spcBef>
            </a:pPr>
            <a:r>
              <a:rPr lang="en-US" sz="1571" b="1">
                <a:solidFill>
                  <a:srgbClr val="00BF63"/>
                </a:solidFill>
                <a:latin typeface="DM Sans Bold"/>
                <a:ea typeface="DM Sans Bold"/>
                <a:cs typeface="DM Sans Bold"/>
                <a:sym typeface="DM Sans Bold"/>
              </a:rPr>
              <a:t>void loop() {</a:t>
            </a:r>
          </a:p>
          <a:p>
            <a:pPr>
              <a:lnSpc>
                <a:spcPts val="1571"/>
              </a:lnSpc>
              <a:spcBef>
                <a:spcPct val="0"/>
              </a:spcBef>
            </a:pPr>
            <a:endParaRPr lang="en-US" sz="1571" b="1">
              <a:solidFill>
                <a:srgbClr val="00BF63"/>
              </a:solidFill>
              <a:latin typeface="DM Sans Bold"/>
              <a:ea typeface="DM Sans Bold"/>
              <a:cs typeface="DM Sans Bold"/>
              <a:sym typeface="DM Sans Bold"/>
            </a:endParaRPr>
          </a:p>
          <a:p>
            <a:pPr>
              <a:lnSpc>
                <a:spcPts val="1571"/>
              </a:lnSpc>
              <a:spcBef>
                <a:spcPct val="0"/>
              </a:spcBef>
            </a:pPr>
            <a:r>
              <a:rPr lang="en-US" sz="1571" b="1">
                <a:solidFill>
                  <a:srgbClr val="00BF63"/>
                </a:solidFill>
                <a:latin typeface="DM Sans Bold"/>
                <a:ea typeface="DM Sans Bold"/>
                <a:cs typeface="DM Sans Bold"/>
                <a:sym typeface="DM Sans Bold"/>
              </a:rPr>
              <a:t>  if (millis() - lastSignalTime &gt; 3000 &amp;&amp; lastSignalTime != 0) {</a:t>
            </a:r>
          </a:p>
          <a:p>
            <a:pPr>
              <a:lnSpc>
                <a:spcPts val="1571"/>
              </a:lnSpc>
              <a:spcBef>
                <a:spcPct val="0"/>
              </a:spcBef>
            </a:pPr>
            <a:r>
              <a:rPr lang="en-US" sz="1571" b="1">
                <a:solidFill>
                  <a:srgbClr val="00BF63"/>
                </a:solidFill>
                <a:latin typeface="DM Sans Bold"/>
                <a:ea typeface="DM Sans Bold"/>
                <a:cs typeface="DM Sans Bold"/>
                <a:sym typeface="DM Sans Bold"/>
              </a:rPr>
              <a:t>  enqueue(' '); </a:t>
            </a:r>
          </a:p>
          <a:p>
            <a:pPr>
              <a:lnSpc>
                <a:spcPts val="1571"/>
              </a:lnSpc>
              <a:spcBef>
                <a:spcPct val="0"/>
              </a:spcBef>
            </a:pPr>
            <a:r>
              <a:rPr lang="en-US" sz="1571" b="1">
                <a:solidFill>
                  <a:srgbClr val="00BF63"/>
                </a:solidFill>
                <a:latin typeface="DM Sans Bold"/>
                <a:ea typeface="DM Sans Bold"/>
                <a:cs typeface="DM Sans Bold"/>
                <a:sym typeface="DM Sans Bold"/>
              </a:rPr>
              <a:t>  lastSignalTime=millis();</a:t>
            </a:r>
          </a:p>
          <a:p>
            <a:pPr>
              <a:lnSpc>
                <a:spcPts val="1571"/>
              </a:lnSpc>
              <a:spcBef>
                <a:spcPct val="0"/>
              </a:spcBef>
            </a:pPr>
            <a:r>
              <a:rPr lang="en-US" sz="1571" b="1">
                <a:solidFill>
                  <a:srgbClr val="00BF63"/>
                </a:solidFill>
                <a:latin typeface="DM Sans Bold"/>
                <a:ea typeface="DM Sans Bold"/>
                <a:cs typeface="DM Sans Bold"/>
                <a:sym typeface="DM Sans Bold"/>
              </a:rPr>
              <a:t>}</a:t>
            </a:r>
          </a:p>
          <a:p>
            <a:pPr>
              <a:lnSpc>
                <a:spcPts val="1571"/>
              </a:lnSpc>
              <a:spcBef>
                <a:spcPct val="0"/>
              </a:spcBef>
            </a:pPr>
            <a:r>
              <a:rPr lang="en-US" sz="1571" b="1">
                <a:solidFill>
                  <a:srgbClr val="00BF63"/>
                </a:solidFill>
                <a:latin typeface="DM Sans Bold"/>
                <a:ea typeface="DM Sans Bold"/>
                <a:cs typeface="DM Sans Bold"/>
                <a:sym typeface="DM Sans Bold"/>
              </a:rPr>
              <a:t>   </a:t>
            </a:r>
          </a:p>
          <a:p>
            <a:pPr>
              <a:lnSpc>
                <a:spcPts val="1571"/>
              </a:lnSpc>
              <a:spcBef>
                <a:spcPct val="0"/>
              </a:spcBef>
            </a:pPr>
            <a:r>
              <a:rPr lang="en-US" sz="1571" b="1">
                <a:solidFill>
                  <a:srgbClr val="00BF63"/>
                </a:solidFill>
                <a:latin typeface="DM Sans Bold"/>
                <a:ea typeface="DM Sans Bold"/>
                <a:cs typeface="DM Sans Bold"/>
                <a:sym typeface="DM Sans Bold"/>
              </a:rPr>
              <a:t>  while(i!=rear)</a:t>
            </a:r>
          </a:p>
          <a:p>
            <a:pPr>
              <a:lnSpc>
                <a:spcPts val="1571"/>
              </a:lnSpc>
              <a:spcBef>
                <a:spcPct val="0"/>
              </a:spcBef>
            </a:pPr>
            <a:r>
              <a:rPr lang="en-US" sz="1571" b="1">
                <a:solidFill>
                  <a:srgbClr val="00BF63"/>
                </a:solidFill>
                <a:latin typeface="DM Sans Bold"/>
                <a:ea typeface="DM Sans Bold"/>
                <a:cs typeface="DM Sans Bold"/>
                <a:sym typeface="DM Sans Bold"/>
              </a:rPr>
              <a:t>  {</a:t>
            </a:r>
          </a:p>
          <a:p>
            <a:pPr>
              <a:lnSpc>
                <a:spcPts val="1571"/>
              </a:lnSpc>
              <a:spcBef>
                <a:spcPct val="0"/>
              </a:spcBef>
            </a:pPr>
            <a:r>
              <a:rPr lang="en-US" sz="1571" b="1">
                <a:solidFill>
                  <a:srgbClr val="00BF63"/>
                </a:solidFill>
                <a:latin typeface="DM Sans Bold"/>
                <a:ea typeface="DM Sans Bold"/>
                <a:cs typeface="DM Sans Bold"/>
                <a:sym typeface="DM Sans Bold"/>
              </a:rPr>
              <a:t>    if (a[i] == ' ')</a:t>
            </a:r>
          </a:p>
          <a:p>
            <a:pPr>
              <a:lnSpc>
                <a:spcPts val="1571"/>
              </a:lnSpc>
              <a:spcBef>
                <a:spcPct val="0"/>
              </a:spcBef>
            </a:pPr>
            <a:r>
              <a:rPr lang="en-US" sz="1571" b="1">
                <a:solidFill>
                  <a:srgbClr val="00BF63"/>
                </a:solidFill>
                <a:latin typeface="DM Sans Bold"/>
                <a:ea typeface="DM Sans Bold"/>
                <a:cs typeface="DM Sans Bold"/>
                <a:sym typeface="DM Sans Bold"/>
              </a:rPr>
              <a:t>    {</a:t>
            </a:r>
          </a:p>
          <a:p>
            <a:pPr>
              <a:lnSpc>
                <a:spcPts val="1571"/>
              </a:lnSpc>
              <a:spcBef>
                <a:spcPct val="0"/>
              </a:spcBef>
            </a:pPr>
            <a:r>
              <a:rPr lang="en-US" sz="1571" b="1">
                <a:solidFill>
                  <a:srgbClr val="00BF63"/>
                </a:solidFill>
                <a:latin typeface="DM Sans Bold"/>
                <a:ea typeface="DM Sans Bold"/>
                <a:cs typeface="DM Sans Bold"/>
                <a:sym typeface="DM Sans Bold"/>
              </a:rPr>
              <a:t>      temp[j] = '\0';</a:t>
            </a:r>
          </a:p>
          <a:p>
            <a:pPr>
              <a:lnSpc>
                <a:spcPts val="1571"/>
              </a:lnSpc>
              <a:spcBef>
                <a:spcPct val="0"/>
              </a:spcBef>
            </a:pPr>
            <a:r>
              <a:rPr lang="en-US" sz="1571" b="1">
                <a:solidFill>
                  <a:srgbClr val="00BF63"/>
                </a:solidFill>
                <a:latin typeface="DM Sans Bold"/>
                <a:ea typeface="DM Sans Bold"/>
                <a:cs typeface="DM Sans Bold"/>
                <a:sym typeface="DM Sans Bold"/>
              </a:rPr>
              <a:t>      Serial.println(temp);</a:t>
            </a:r>
          </a:p>
          <a:p>
            <a:pPr>
              <a:lnSpc>
                <a:spcPts val="1571"/>
              </a:lnSpc>
              <a:spcBef>
                <a:spcPct val="0"/>
              </a:spcBef>
            </a:pPr>
            <a:r>
              <a:rPr lang="en-US" sz="1571" b="1">
                <a:solidFill>
                  <a:srgbClr val="00BF63"/>
                </a:solidFill>
                <a:latin typeface="DM Sans Bold"/>
                <a:ea typeface="DM Sans Bold"/>
                <a:cs typeface="DM Sans Bold"/>
                <a:sym typeface="DM Sans Bold"/>
              </a:rPr>
              <a:t>      if (j &gt; 0) {</a:t>
            </a:r>
          </a:p>
          <a:p>
            <a:pPr>
              <a:lnSpc>
                <a:spcPts val="1571"/>
              </a:lnSpc>
              <a:spcBef>
                <a:spcPct val="0"/>
              </a:spcBef>
            </a:pPr>
            <a:r>
              <a:rPr lang="en-US" sz="1571" b="1">
                <a:solidFill>
                  <a:srgbClr val="00BF63"/>
                </a:solidFill>
                <a:latin typeface="DM Sans Bold"/>
                <a:ea typeface="DM Sans Bold"/>
                <a:cs typeface="DM Sans Bold"/>
                <a:sym typeface="DM Sans Bold"/>
              </a:rPr>
              <a:t>            for (int k  = 0; k &lt; 26; k++) {</a:t>
            </a:r>
          </a:p>
          <a:p>
            <a:pPr>
              <a:lnSpc>
                <a:spcPts val="1571"/>
              </a:lnSpc>
              <a:spcBef>
                <a:spcPct val="0"/>
              </a:spcBef>
            </a:pPr>
            <a:r>
              <a:rPr lang="en-US" sz="1571" b="1">
                <a:solidFill>
                  <a:srgbClr val="00BF63"/>
                </a:solidFill>
                <a:latin typeface="DM Sans Bold"/>
                <a:ea typeface="DM Sans Bold"/>
                <a:cs typeface="DM Sans Bold"/>
                <a:sym typeface="DM Sans Bold"/>
              </a:rPr>
              <a:t>              if (strcmp(temp, morse_code[k]) == 0) {</a:t>
            </a:r>
          </a:p>
          <a:p>
            <a:pPr>
              <a:lnSpc>
                <a:spcPts val="1571"/>
              </a:lnSpc>
              <a:spcBef>
                <a:spcPct val="0"/>
              </a:spcBef>
            </a:pPr>
            <a:r>
              <a:rPr lang="en-US" sz="1571" b="1">
                <a:solidFill>
                  <a:srgbClr val="00BF63"/>
                </a:solidFill>
                <a:latin typeface="DM Sans Bold"/>
                <a:ea typeface="DM Sans Bold"/>
                <a:cs typeface="DM Sans Bold"/>
                <a:sym typeface="DM Sans Bold"/>
              </a:rPr>
              <a:t>                Serial.print(letters[k]);</a:t>
            </a:r>
          </a:p>
          <a:p>
            <a:pPr>
              <a:lnSpc>
                <a:spcPts val="1571"/>
              </a:lnSpc>
              <a:spcBef>
                <a:spcPct val="0"/>
              </a:spcBef>
            </a:pPr>
            <a:r>
              <a:rPr lang="en-US" sz="1571" b="1">
                <a:solidFill>
                  <a:srgbClr val="00BF63"/>
                </a:solidFill>
                <a:latin typeface="DM Sans Bold"/>
                <a:ea typeface="DM Sans Bold"/>
                <a:cs typeface="DM Sans Bold"/>
                <a:sym typeface="DM Sans Bold"/>
              </a:rPr>
              <a:t>               lcd.print(letters[k]);</a:t>
            </a:r>
          </a:p>
          <a:p>
            <a:pPr>
              <a:lnSpc>
                <a:spcPts val="1571"/>
              </a:lnSpc>
              <a:spcBef>
                <a:spcPct val="0"/>
              </a:spcBef>
            </a:pPr>
            <a:r>
              <a:rPr lang="en-US" sz="1571" b="1">
                <a:solidFill>
                  <a:srgbClr val="00BF63"/>
                </a:solidFill>
                <a:latin typeface="DM Sans Bold"/>
                <a:ea typeface="DM Sans Bold"/>
                <a:cs typeface="DM Sans Bold"/>
                <a:sym typeface="DM Sans Bold"/>
              </a:rPr>
              <a:t>               lcdCol++;</a:t>
            </a:r>
          </a:p>
        </p:txBody>
      </p:sp>
      <p:sp>
        <p:nvSpPr>
          <p:cNvPr id="8" name="TextBox 8"/>
          <p:cNvSpPr txBox="1"/>
          <p:nvPr/>
        </p:nvSpPr>
        <p:spPr>
          <a:xfrm>
            <a:off x="13188561" y="1870089"/>
            <a:ext cx="3906839" cy="4624920"/>
          </a:xfrm>
          <a:prstGeom prst="rect">
            <a:avLst/>
          </a:prstGeom>
        </p:spPr>
        <p:txBody>
          <a:bodyPr lIns="0" tIns="0" rIns="0" bIns="0" rtlCol="0" anchor="t">
            <a:spAutoFit/>
          </a:bodyPr>
          <a:lstStyle/>
          <a:p>
            <a:pPr>
              <a:lnSpc>
                <a:spcPts val="1539"/>
              </a:lnSpc>
              <a:spcBef>
                <a:spcPct val="0"/>
              </a:spcBef>
            </a:pPr>
            <a:r>
              <a:rPr lang="en-US" sz="1539" b="1">
                <a:solidFill>
                  <a:srgbClr val="000000"/>
                </a:solidFill>
                <a:latin typeface="DM Sans Bold"/>
                <a:ea typeface="DM Sans Bold"/>
                <a:cs typeface="DM Sans Bold"/>
                <a:sym typeface="DM Sans Bold"/>
              </a:rPr>
              <a:t>i</a:t>
            </a:r>
            <a:r>
              <a:rPr lang="en-US" sz="1539" b="1">
                <a:solidFill>
                  <a:srgbClr val="FF3131"/>
                </a:solidFill>
                <a:latin typeface="DM Sans Bold"/>
                <a:ea typeface="DM Sans Bold"/>
                <a:cs typeface="DM Sans Bold"/>
                <a:sym typeface="DM Sans Bold"/>
              </a:rPr>
              <a:t>f (lcdCol &gt;= 16) {       // move to next line</a:t>
            </a:r>
          </a:p>
          <a:p>
            <a:pPr>
              <a:lnSpc>
                <a:spcPts val="1539"/>
              </a:lnSpc>
              <a:spcBef>
                <a:spcPct val="0"/>
              </a:spcBef>
            </a:pPr>
            <a:r>
              <a:rPr lang="en-US" sz="1539" b="1">
                <a:solidFill>
                  <a:srgbClr val="FF3131"/>
                </a:solidFill>
                <a:latin typeface="DM Sans Bold"/>
                <a:ea typeface="DM Sans Bold"/>
                <a:cs typeface="DM Sans Bold"/>
                <a:sym typeface="DM Sans Bold"/>
              </a:rPr>
              <a:t>  lcdCol = 0;</a:t>
            </a:r>
          </a:p>
          <a:p>
            <a:pPr>
              <a:lnSpc>
                <a:spcPts val="1539"/>
              </a:lnSpc>
              <a:spcBef>
                <a:spcPct val="0"/>
              </a:spcBef>
            </a:pPr>
            <a:r>
              <a:rPr lang="en-US" sz="1539" b="1">
                <a:solidFill>
                  <a:srgbClr val="FF3131"/>
                </a:solidFill>
                <a:latin typeface="DM Sans Bold"/>
                <a:ea typeface="DM Sans Bold"/>
                <a:cs typeface="DM Sans Bold"/>
                <a:sym typeface="DM Sans Bold"/>
              </a:rPr>
              <a:t>  lcdRow++;</a:t>
            </a:r>
          </a:p>
          <a:p>
            <a:pPr>
              <a:lnSpc>
                <a:spcPts val="1539"/>
              </a:lnSpc>
              <a:spcBef>
                <a:spcPct val="0"/>
              </a:spcBef>
            </a:pPr>
            <a:r>
              <a:rPr lang="en-US" sz="1539" b="1">
                <a:solidFill>
                  <a:srgbClr val="FF3131"/>
                </a:solidFill>
                <a:latin typeface="DM Sans Bold"/>
                <a:ea typeface="DM Sans Bold"/>
                <a:cs typeface="DM Sans Bold"/>
                <a:sym typeface="DM Sans Bold"/>
              </a:rPr>
              <a:t>  if (lcdRow &gt;= 2) {      // if both lines are full</a:t>
            </a:r>
          </a:p>
          <a:p>
            <a:pPr>
              <a:lnSpc>
                <a:spcPts val="1539"/>
              </a:lnSpc>
              <a:spcBef>
                <a:spcPct val="0"/>
              </a:spcBef>
            </a:pPr>
            <a:r>
              <a:rPr lang="en-US" sz="1539" b="1">
                <a:solidFill>
                  <a:srgbClr val="FF3131"/>
                </a:solidFill>
                <a:latin typeface="DM Sans Bold"/>
                <a:ea typeface="DM Sans Bold"/>
                <a:cs typeface="DM Sans Bold"/>
                <a:sym typeface="DM Sans Bold"/>
              </a:rPr>
              <a:t>    lcd.clear();          // clear the screen</a:t>
            </a:r>
          </a:p>
          <a:p>
            <a:pPr>
              <a:lnSpc>
                <a:spcPts val="1539"/>
              </a:lnSpc>
              <a:spcBef>
                <a:spcPct val="0"/>
              </a:spcBef>
            </a:pPr>
            <a:r>
              <a:rPr lang="en-US" sz="1539" b="1">
                <a:solidFill>
                  <a:srgbClr val="FF3131"/>
                </a:solidFill>
                <a:latin typeface="DM Sans Bold"/>
                <a:ea typeface="DM Sans Bold"/>
                <a:cs typeface="DM Sans Bold"/>
                <a:sym typeface="DM Sans Bold"/>
              </a:rPr>
              <a:t>    lcdRow = 0;</a:t>
            </a:r>
          </a:p>
          <a:p>
            <a:pPr>
              <a:lnSpc>
                <a:spcPts val="1539"/>
              </a:lnSpc>
              <a:spcBef>
                <a:spcPct val="0"/>
              </a:spcBef>
            </a:pPr>
            <a:r>
              <a:rPr lang="en-US" sz="1539" b="1">
                <a:solidFill>
                  <a:srgbClr val="FF3131"/>
                </a:solidFill>
                <a:latin typeface="DM Sans Bold"/>
                <a:ea typeface="DM Sans Bold"/>
                <a:cs typeface="DM Sans Bold"/>
                <a:sym typeface="DM Sans Bold"/>
              </a:rPr>
              <a:t>  }</a:t>
            </a:r>
          </a:p>
          <a:p>
            <a:pPr>
              <a:lnSpc>
                <a:spcPts val="1539"/>
              </a:lnSpc>
              <a:spcBef>
                <a:spcPct val="0"/>
              </a:spcBef>
            </a:pPr>
            <a:r>
              <a:rPr lang="en-US" sz="1539" b="1">
                <a:solidFill>
                  <a:srgbClr val="FF3131"/>
                </a:solidFill>
                <a:latin typeface="DM Sans Bold"/>
                <a:ea typeface="DM Sans Bold"/>
                <a:cs typeface="DM Sans Bold"/>
                <a:sym typeface="DM Sans Bold"/>
              </a:rPr>
              <a:t>  lcd.setCursor(lcdCol, lcdRow);</a:t>
            </a:r>
          </a:p>
          <a:p>
            <a:pPr>
              <a:lnSpc>
                <a:spcPts val="1539"/>
              </a:lnSpc>
              <a:spcBef>
                <a:spcPct val="0"/>
              </a:spcBef>
            </a:pPr>
            <a:r>
              <a:rPr lang="en-US" sz="1539" b="1">
                <a:solidFill>
                  <a:srgbClr val="FF3131"/>
                </a:solidFill>
                <a:latin typeface="DM Sans Bold"/>
                <a:ea typeface="DM Sans Bold"/>
                <a:cs typeface="DM Sans Bold"/>
                <a:sym typeface="DM Sans Bold"/>
              </a:rPr>
              <a:t>} else {</a:t>
            </a:r>
          </a:p>
          <a:p>
            <a:pPr>
              <a:lnSpc>
                <a:spcPts val="1539"/>
              </a:lnSpc>
              <a:spcBef>
                <a:spcPct val="0"/>
              </a:spcBef>
            </a:pPr>
            <a:r>
              <a:rPr lang="en-US" sz="1539" b="1">
                <a:solidFill>
                  <a:srgbClr val="FF3131"/>
                </a:solidFill>
                <a:latin typeface="DM Sans Bold"/>
                <a:ea typeface="DM Sans Bold"/>
                <a:cs typeface="DM Sans Bold"/>
                <a:sym typeface="DM Sans Bold"/>
              </a:rPr>
              <a:t>  lcd.setCursor(lcdCol, lcdRow);</a:t>
            </a:r>
          </a:p>
          <a:p>
            <a:pPr>
              <a:lnSpc>
                <a:spcPts val="1539"/>
              </a:lnSpc>
              <a:spcBef>
                <a:spcPct val="0"/>
              </a:spcBef>
            </a:pPr>
            <a:r>
              <a:rPr lang="en-US" sz="1539" b="1">
                <a:solidFill>
                  <a:srgbClr val="FF3131"/>
                </a:solidFill>
                <a:latin typeface="DM Sans Bold"/>
                <a:ea typeface="DM Sans Bold"/>
                <a:cs typeface="DM Sans Bold"/>
                <a:sym typeface="DM Sans Bold"/>
              </a:rPr>
              <a:t>}</a:t>
            </a:r>
          </a:p>
          <a:p>
            <a:pPr>
              <a:lnSpc>
                <a:spcPts val="1539"/>
              </a:lnSpc>
              <a:spcBef>
                <a:spcPct val="0"/>
              </a:spcBef>
            </a:pPr>
            <a:r>
              <a:rPr lang="en-US" sz="1539" b="1">
                <a:solidFill>
                  <a:srgbClr val="FF3131"/>
                </a:solidFill>
                <a:latin typeface="DM Sans Bold"/>
                <a:ea typeface="DM Sans Bold"/>
                <a:cs typeface="DM Sans Bold"/>
                <a:sym typeface="DM Sans Bold"/>
              </a:rPr>
              <a:t>                break;</a:t>
            </a:r>
          </a:p>
          <a:p>
            <a:pPr>
              <a:lnSpc>
                <a:spcPts val="1539"/>
              </a:lnSpc>
              <a:spcBef>
                <a:spcPct val="0"/>
              </a:spcBef>
            </a:pPr>
            <a:r>
              <a:rPr lang="en-US" sz="1539" b="1">
                <a:solidFill>
                  <a:srgbClr val="FF3131"/>
                </a:solidFill>
                <a:latin typeface="DM Sans Bold"/>
                <a:ea typeface="DM Sans Bold"/>
                <a:cs typeface="DM Sans Bold"/>
                <a:sym typeface="DM Sans Bold"/>
              </a:rPr>
              <a:t>              }</a:t>
            </a:r>
          </a:p>
          <a:p>
            <a:pPr>
              <a:lnSpc>
                <a:spcPts val="1539"/>
              </a:lnSpc>
              <a:spcBef>
                <a:spcPct val="0"/>
              </a:spcBef>
            </a:pPr>
            <a:r>
              <a:rPr lang="en-US" sz="1539" b="1">
                <a:solidFill>
                  <a:srgbClr val="FF3131"/>
                </a:solidFill>
                <a:latin typeface="DM Sans Bold"/>
                <a:ea typeface="DM Sans Bold"/>
                <a:cs typeface="DM Sans Bold"/>
                <a:sym typeface="DM Sans Bold"/>
              </a:rPr>
              <a:t>            }</a:t>
            </a:r>
          </a:p>
          <a:p>
            <a:pPr>
              <a:lnSpc>
                <a:spcPts val="1539"/>
              </a:lnSpc>
              <a:spcBef>
                <a:spcPct val="0"/>
              </a:spcBef>
            </a:pPr>
            <a:r>
              <a:rPr lang="en-US" sz="1539" b="1">
                <a:solidFill>
                  <a:srgbClr val="FF3131"/>
                </a:solidFill>
                <a:latin typeface="DM Sans Bold"/>
                <a:ea typeface="DM Sans Bold"/>
                <a:cs typeface="DM Sans Bold"/>
                <a:sym typeface="DM Sans Bold"/>
              </a:rPr>
              <a:t>      }</a:t>
            </a:r>
          </a:p>
          <a:p>
            <a:pPr>
              <a:lnSpc>
                <a:spcPts val="1539"/>
              </a:lnSpc>
              <a:spcBef>
                <a:spcPct val="0"/>
              </a:spcBef>
            </a:pPr>
            <a:r>
              <a:rPr lang="en-US" sz="1539" b="1">
                <a:solidFill>
                  <a:srgbClr val="FF3131"/>
                </a:solidFill>
                <a:latin typeface="DM Sans Bold"/>
                <a:ea typeface="DM Sans Bold"/>
                <a:cs typeface="DM Sans Bold"/>
                <a:sym typeface="DM Sans Bold"/>
              </a:rPr>
              <a:t>      j=0;</a:t>
            </a:r>
          </a:p>
          <a:p>
            <a:pPr>
              <a:lnSpc>
                <a:spcPts val="1539"/>
              </a:lnSpc>
              <a:spcBef>
                <a:spcPct val="0"/>
              </a:spcBef>
            </a:pPr>
            <a:r>
              <a:rPr lang="en-US" sz="1539" b="1">
                <a:solidFill>
                  <a:srgbClr val="FF3131"/>
                </a:solidFill>
                <a:latin typeface="DM Sans Bold"/>
                <a:ea typeface="DM Sans Bold"/>
                <a:cs typeface="DM Sans Bold"/>
                <a:sym typeface="DM Sans Bold"/>
              </a:rPr>
              <a:t>    }</a:t>
            </a:r>
          </a:p>
          <a:p>
            <a:pPr>
              <a:lnSpc>
                <a:spcPts val="1539"/>
              </a:lnSpc>
              <a:spcBef>
                <a:spcPct val="0"/>
              </a:spcBef>
            </a:pPr>
            <a:r>
              <a:rPr lang="en-US" sz="1539" b="1">
                <a:solidFill>
                  <a:srgbClr val="000000"/>
                </a:solidFill>
                <a:latin typeface="DM Sans Bold"/>
                <a:ea typeface="DM Sans Bold"/>
                <a:cs typeface="DM Sans Bold"/>
                <a:sym typeface="DM Sans Bold"/>
              </a:rPr>
              <a:t>    else</a:t>
            </a:r>
          </a:p>
          <a:p>
            <a:pPr>
              <a:lnSpc>
                <a:spcPts val="1539"/>
              </a:lnSpc>
              <a:spcBef>
                <a:spcPct val="0"/>
              </a:spcBef>
            </a:pPr>
            <a:r>
              <a:rPr lang="en-US" sz="1539" b="1">
                <a:solidFill>
                  <a:srgbClr val="000000"/>
                </a:solidFill>
                <a:latin typeface="DM Sans Bold"/>
                <a:ea typeface="DM Sans Bold"/>
                <a:cs typeface="DM Sans Bold"/>
                <a:sym typeface="DM Sans Bold"/>
              </a:rPr>
              <a:t>    temp[j++]=a[i];</a:t>
            </a:r>
          </a:p>
          <a:p>
            <a:pPr>
              <a:lnSpc>
                <a:spcPts val="1539"/>
              </a:lnSpc>
              <a:spcBef>
                <a:spcPct val="0"/>
              </a:spcBef>
            </a:pPr>
            <a:r>
              <a:rPr lang="en-US" sz="1539" b="1">
                <a:solidFill>
                  <a:srgbClr val="000000"/>
                </a:solidFill>
                <a:latin typeface="DM Sans Bold"/>
                <a:ea typeface="DM Sans Bold"/>
                <a:cs typeface="DM Sans Bold"/>
                <a:sym typeface="DM Sans Bold"/>
              </a:rPr>
              <a:t>    a[i]=0;</a:t>
            </a:r>
          </a:p>
          <a:p>
            <a:pPr>
              <a:lnSpc>
                <a:spcPts val="1539"/>
              </a:lnSpc>
              <a:spcBef>
                <a:spcPct val="0"/>
              </a:spcBef>
            </a:pPr>
            <a:r>
              <a:rPr lang="en-US" sz="1539" b="1">
                <a:solidFill>
                  <a:srgbClr val="000000"/>
                </a:solidFill>
                <a:latin typeface="DM Sans Bold"/>
                <a:ea typeface="DM Sans Bold"/>
                <a:cs typeface="DM Sans Bold"/>
                <a:sym typeface="DM Sans Bold"/>
              </a:rPr>
              <a:t>    i=((i+1)%100);</a:t>
            </a:r>
          </a:p>
          <a:p>
            <a:pPr>
              <a:lnSpc>
                <a:spcPts val="1539"/>
              </a:lnSpc>
              <a:spcBef>
                <a:spcPct val="0"/>
              </a:spcBef>
            </a:pPr>
            <a:r>
              <a:rPr lang="en-US" sz="1539" b="1">
                <a:solidFill>
                  <a:srgbClr val="000000"/>
                </a:solidFill>
                <a:latin typeface="DM Sans Bold"/>
                <a:ea typeface="DM Sans Bold"/>
                <a:cs typeface="DM Sans Bold"/>
                <a:sym typeface="DM Sans Bold"/>
              </a:rPr>
              <a:t>  }</a:t>
            </a:r>
          </a:p>
          <a:p>
            <a:pPr>
              <a:lnSpc>
                <a:spcPts val="1539"/>
              </a:lnSpc>
              <a:spcBef>
                <a:spcPct val="0"/>
              </a:spcBef>
            </a:pPr>
            <a:r>
              <a:rPr lang="en-US" sz="1539" b="1">
                <a:solidFill>
                  <a:srgbClr val="000000"/>
                </a:solidFill>
                <a:latin typeface="DM Sans Bold"/>
                <a:ea typeface="DM Sans Bold"/>
                <a:cs typeface="DM Sans Bold"/>
                <a:sym typeface="DM Sans Bold"/>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4799" y="1440260"/>
            <a:ext cx="16230600" cy="0"/>
          </a:xfrm>
          <a:prstGeom prst="line">
            <a:avLst/>
          </a:prstGeom>
          <a:ln w="9525" cap="flat">
            <a:solidFill>
              <a:srgbClr val="000000"/>
            </a:solidFill>
            <a:prstDash val="solid"/>
            <a:headEnd type="none" w="sm" len="sm"/>
            <a:tailEnd type="none" w="sm" len="sm"/>
          </a:ln>
        </p:spPr>
      </p:sp>
      <p:sp>
        <p:nvSpPr>
          <p:cNvPr id="3" name="Freeform 3"/>
          <p:cNvSpPr/>
          <p:nvPr/>
        </p:nvSpPr>
        <p:spPr>
          <a:xfrm flipH="1">
            <a:off x="7534311" y="953158"/>
            <a:ext cx="3503227" cy="369431"/>
          </a:xfrm>
          <a:custGeom>
            <a:avLst/>
            <a:gdLst/>
            <a:ahLst/>
            <a:cxnLst/>
            <a:rect l="l" t="t" r="r" b="b"/>
            <a:pathLst>
              <a:path w="3503226" h="369431">
                <a:moveTo>
                  <a:pt x="3503226" y="0"/>
                </a:moveTo>
                <a:lnTo>
                  <a:pt x="0" y="0"/>
                </a:lnTo>
                <a:lnTo>
                  <a:pt x="0" y="369431"/>
                </a:lnTo>
                <a:lnTo>
                  <a:pt x="3503226" y="369431"/>
                </a:lnTo>
                <a:lnTo>
                  <a:pt x="350322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5400000">
            <a:off x="13294386" y="2403705"/>
            <a:ext cx="4337819" cy="3264208"/>
          </a:xfrm>
          <a:custGeom>
            <a:avLst/>
            <a:gdLst/>
            <a:ahLst/>
            <a:cxnLst/>
            <a:rect l="l" t="t" r="r" b="b"/>
            <a:pathLst>
              <a:path w="4337818" h="3264208">
                <a:moveTo>
                  <a:pt x="0" y="0"/>
                </a:moveTo>
                <a:lnTo>
                  <a:pt x="4337818" y="0"/>
                </a:lnTo>
                <a:lnTo>
                  <a:pt x="4337818" y="3264208"/>
                </a:lnTo>
                <a:lnTo>
                  <a:pt x="0" y="3264208"/>
                </a:lnTo>
                <a:lnTo>
                  <a:pt x="0" y="0"/>
                </a:lnTo>
                <a:close/>
              </a:path>
            </a:pathLst>
          </a:custGeom>
          <a:blipFill>
            <a:blip r:embed="rId4"/>
            <a:stretch>
              <a:fillRect/>
            </a:stretch>
          </a:blipFill>
        </p:spPr>
      </p:sp>
      <p:sp>
        <p:nvSpPr>
          <p:cNvPr id="6" name="Freeform 6"/>
          <p:cNvSpPr/>
          <p:nvPr/>
        </p:nvSpPr>
        <p:spPr>
          <a:xfrm rot="5400000">
            <a:off x="13994904" y="6344120"/>
            <a:ext cx="3222341" cy="4282181"/>
          </a:xfrm>
          <a:custGeom>
            <a:avLst/>
            <a:gdLst/>
            <a:ahLst/>
            <a:cxnLst/>
            <a:rect l="l" t="t" r="r" b="b"/>
            <a:pathLst>
              <a:path w="3222341" h="4282181">
                <a:moveTo>
                  <a:pt x="0" y="0"/>
                </a:moveTo>
                <a:lnTo>
                  <a:pt x="3222341" y="0"/>
                </a:lnTo>
                <a:lnTo>
                  <a:pt x="3222341" y="4282181"/>
                </a:lnTo>
                <a:lnTo>
                  <a:pt x="0" y="4282181"/>
                </a:lnTo>
                <a:lnTo>
                  <a:pt x="0" y="0"/>
                </a:lnTo>
                <a:close/>
              </a:path>
            </a:pathLst>
          </a:custGeom>
          <a:blipFill>
            <a:blip r:embed="rId5"/>
            <a:stretch>
              <a:fillRect/>
            </a:stretch>
          </a:blipFill>
        </p:spPr>
      </p:sp>
      <p:sp>
        <p:nvSpPr>
          <p:cNvPr id="7" name="TextBox 7"/>
          <p:cNvSpPr txBox="1"/>
          <p:nvPr/>
        </p:nvSpPr>
        <p:spPr>
          <a:xfrm>
            <a:off x="1028701" y="844682"/>
            <a:ext cx="6505611" cy="469167"/>
          </a:xfrm>
          <a:prstGeom prst="rect">
            <a:avLst/>
          </a:prstGeom>
        </p:spPr>
        <p:txBody>
          <a:bodyPr lIns="0" tIns="0" rIns="0" bIns="0" rtlCol="0" anchor="t">
            <a:spAutoFit/>
          </a:bodyPr>
          <a:lstStyle/>
          <a:p>
            <a:pPr>
              <a:lnSpc>
                <a:spcPts val="3461"/>
              </a:lnSpc>
            </a:pPr>
            <a:r>
              <a:rPr lang="en-US" sz="3847">
                <a:solidFill>
                  <a:srgbClr val="000000"/>
                </a:solidFill>
                <a:latin typeface="Agrandir Grand"/>
                <a:ea typeface="Agrandir Grand"/>
                <a:cs typeface="Agrandir Grand"/>
                <a:sym typeface="Agrandir Grand"/>
              </a:rPr>
              <a:t>RESULTS</a:t>
            </a:r>
          </a:p>
        </p:txBody>
      </p:sp>
      <p:sp>
        <p:nvSpPr>
          <p:cNvPr id="8" name="TextBox 8"/>
          <p:cNvSpPr txBox="1"/>
          <p:nvPr/>
        </p:nvSpPr>
        <p:spPr>
          <a:xfrm>
            <a:off x="10152071" y="3284868"/>
            <a:ext cx="3349784" cy="1041888"/>
          </a:xfrm>
          <a:prstGeom prst="rect">
            <a:avLst/>
          </a:prstGeom>
        </p:spPr>
        <p:txBody>
          <a:bodyPr lIns="0" tIns="0" rIns="0" bIns="0" rtlCol="0" anchor="t">
            <a:spAutoFit/>
          </a:bodyPr>
          <a:lstStyle/>
          <a:p>
            <a:pPr algn="ctr">
              <a:lnSpc>
                <a:spcPts val="4200"/>
              </a:lnSpc>
            </a:pPr>
            <a:r>
              <a:rPr lang="en-US" sz="3000" dirty="0">
                <a:solidFill>
                  <a:srgbClr val="000000"/>
                </a:solidFill>
                <a:latin typeface="Canva Sans"/>
                <a:ea typeface="Canva Sans"/>
                <a:cs typeface="Canva Sans"/>
                <a:sym typeface="Canva Sans"/>
              </a:rPr>
              <a:t>Transmitter circuit</a:t>
            </a:r>
          </a:p>
        </p:txBody>
      </p:sp>
      <p:sp>
        <p:nvSpPr>
          <p:cNvPr id="9" name="TextBox 9"/>
          <p:cNvSpPr txBox="1"/>
          <p:nvPr/>
        </p:nvSpPr>
        <p:spPr>
          <a:xfrm>
            <a:off x="10434816" y="8283351"/>
            <a:ext cx="2756535" cy="1041888"/>
          </a:xfrm>
          <a:prstGeom prst="rect">
            <a:avLst/>
          </a:prstGeom>
        </p:spPr>
        <p:txBody>
          <a:bodyPr lIns="0" tIns="0" rIns="0" bIns="0" rtlCol="0" anchor="t">
            <a:spAutoFit/>
          </a:bodyPr>
          <a:lstStyle/>
          <a:p>
            <a:pPr algn="ctr">
              <a:lnSpc>
                <a:spcPts val="4200"/>
              </a:lnSpc>
            </a:pPr>
            <a:r>
              <a:rPr lang="en-US" sz="3000" dirty="0">
                <a:solidFill>
                  <a:srgbClr val="000000"/>
                </a:solidFill>
                <a:latin typeface="Canva Sans"/>
                <a:ea typeface="Canva Sans"/>
                <a:cs typeface="Canva Sans"/>
                <a:sym typeface="Canva Sans"/>
              </a:rPr>
              <a:t>Receiver circuit</a:t>
            </a:r>
          </a:p>
        </p:txBody>
      </p:sp>
      <p:pic>
        <p:nvPicPr>
          <p:cNvPr id="11" name="Picture 10">
            <a:extLst>
              <a:ext uri="{FF2B5EF4-FFF2-40B4-BE49-F238E27FC236}">
                <a16:creationId xmlns:a16="http://schemas.microsoft.com/office/drawing/2014/main" id="{A8AD4A14-67E1-D527-272D-5FD8E1C4C1C0}"/>
              </a:ext>
            </a:extLst>
          </p:cNvPr>
          <p:cNvPicPr>
            <a:picLocks noChangeAspect="1"/>
          </p:cNvPicPr>
          <p:nvPr/>
        </p:nvPicPr>
        <p:blipFill>
          <a:blip r:embed="rId6"/>
          <a:stretch>
            <a:fillRect/>
          </a:stretch>
        </p:blipFill>
        <p:spPr>
          <a:xfrm>
            <a:off x="304800" y="6362700"/>
            <a:ext cx="6325483" cy="3572374"/>
          </a:xfrm>
          <a:prstGeom prst="rect">
            <a:avLst/>
          </a:prstGeom>
        </p:spPr>
      </p:pic>
      <p:sp>
        <p:nvSpPr>
          <p:cNvPr id="12" name="TextBox 11">
            <a:extLst>
              <a:ext uri="{FF2B5EF4-FFF2-40B4-BE49-F238E27FC236}">
                <a16:creationId xmlns:a16="http://schemas.microsoft.com/office/drawing/2014/main" id="{058A1483-E4C1-66B5-AB0B-F2B8D6348B98}"/>
              </a:ext>
            </a:extLst>
          </p:cNvPr>
          <p:cNvSpPr txBox="1"/>
          <p:nvPr/>
        </p:nvSpPr>
        <p:spPr>
          <a:xfrm>
            <a:off x="7086600" y="7962900"/>
            <a:ext cx="2514600" cy="553998"/>
          </a:xfrm>
          <a:prstGeom prst="rect">
            <a:avLst/>
          </a:prstGeom>
          <a:noFill/>
        </p:spPr>
        <p:txBody>
          <a:bodyPr wrap="square" rtlCol="0">
            <a:spAutoFit/>
          </a:bodyPr>
          <a:lstStyle/>
          <a:p>
            <a:r>
              <a:rPr lang="en-US" sz="3000" dirty="0"/>
              <a:t>Output</a:t>
            </a:r>
            <a:endParaRPr lang="en-IN" sz="3000" dirty="0"/>
          </a:p>
        </p:txBody>
      </p:sp>
      <p:pic>
        <p:nvPicPr>
          <p:cNvPr id="14" name="Picture 13">
            <a:extLst>
              <a:ext uri="{FF2B5EF4-FFF2-40B4-BE49-F238E27FC236}">
                <a16:creationId xmlns:a16="http://schemas.microsoft.com/office/drawing/2014/main" id="{0E4E3508-95B2-DEE2-7C1A-280B45A429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196" y="1938950"/>
            <a:ext cx="6258798" cy="3600953"/>
          </a:xfrm>
          <a:prstGeom prst="rect">
            <a:avLst/>
          </a:prstGeom>
        </p:spPr>
      </p:pic>
      <p:sp>
        <p:nvSpPr>
          <p:cNvPr id="15" name="TextBox 14">
            <a:extLst>
              <a:ext uri="{FF2B5EF4-FFF2-40B4-BE49-F238E27FC236}">
                <a16:creationId xmlns:a16="http://schemas.microsoft.com/office/drawing/2014/main" id="{2EC46495-3A29-EBF7-B1E0-D3D644112942}"/>
              </a:ext>
            </a:extLst>
          </p:cNvPr>
          <p:cNvSpPr txBox="1"/>
          <p:nvPr/>
        </p:nvSpPr>
        <p:spPr>
          <a:xfrm>
            <a:off x="7030101" y="3284868"/>
            <a:ext cx="2057400" cy="553998"/>
          </a:xfrm>
          <a:prstGeom prst="rect">
            <a:avLst/>
          </a:prstGeom>
          <a:noFill/>
        </p:spPr>
        <p:txBody>
          <a:bodyPr wrap="square" rtlCol="0">
            <a:spAutoFit/>
          </a:bodyPr>
          <a:lstStyle/>
          <a:p>
            <a:r>
              <a:rPr lang="en-US" sz="3000" dirty="0"/>
              <a:t>Full circuit </a:t>
            </a:r>
            <a:endParaRPr lang="en-IN" sz="3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1381</Words>
  <Application>Microsoft Office PowerPoint</Application>
  <PresentationFormat>Custom</PresentationFormat>
  <Paragraphs>187</Paragraphs>
  <Slides>10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Canva Sans Bold</vt:lpstr>
      <vt:lpstr>Ruda</vt:lpstr>
      <vt:lpstr>Canva Sans Medium</vt:lpstr>
      <vt:lpstr>Calibri</vt:lpstr>
      <vt:lpstr>Ruda Bold</vt:lpstr>
      <vt:lpstr>Canva Sans</vt:lpstr>
      <vt:lpstr>Arial</vt:lpstr>
      <vt:lpstr>Agrandir Grand</vt:lpstr>
      <vt:lpstr>Agrandir Grand Medium</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morse code transmission with piezoelectric input</dc:title>
  <dc:creator>Welcome-Pc</dc:creator>
  <cp:lastModifiedBy>ujjwalalekhi@outlook.com</cp:lastModifiedBy>
  <cp:revision>3</cp:revision>
  <dcterms:created xsi:type="dcterms:W3CDTF">2006-08-16T00:00:00Z</dcterms:created>
  <dcterms:modified xsi:type="dcterms:W3CDTF">2026-01-15T07:32:16Z</dcterms:modified>
  <dc:identifier>DAG1N3JBnwo</dc:identifier>
</cp:coreProperties>
</file>